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1" r:id="rId5"/>
    <p:sldId id="263" r:id="rId6"/>
    <p:sldId id="262" r:id="rId7"/>
    <p:sldId id="264" r:id="rId8"/>
    <p:sldId id="265" r:id="rId9"/>
    <p:sldId id="266" r:id="rId10"/>
    <p:sldId id="267" r:id="rId11"/>
    <p:sldId id="268" r:id="rId12"/>
    <p:sldId id="269" r:id="rId13"/>
    <p:sldId id="270" r:id="rId14"/>
    <p:sldId id="25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2619DF1-C880-49A8-BD6C-34468A3A25E7}" type="datetimeFigureOut">
              <a:rPr lang="en-US" smtClean="0"/>
              <a:pPr/>
              <a:t>10/19/2013</a:t>
            </a:fld>
            <a:endParaRPr lang="en-US" dirty="0"/>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dirty="0"/>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51846A8-2ACA-452F-A27F-B361BFA12B1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619DF1-C880-49A8-BD6C-34468A3A25E7}" type="datetimeFigureOut">
              <a:rPr lang="en-US" smtClean="0"/>
              <a:pPr/>
              <a:t>10/19/2013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51846A8-2ACA-452F-A27F-B361BFA12B1C}"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72619DF1-C880-49A8-BD6C-34468A3A25E7}" type="datetimeFigureOut">
              <a:rPr lang="en-US" smtClean="0"/>
              <a:pPr/>
              <a:t>10/19/2013</a:t>
            </a:fld>
            <a:endParaRPr lang="en-US" dirty="0"/>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dirty="0"/>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51846A8-2ACA-452F-A27F-B361BFA12B1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2619DF1-C880-49A8-BD6C-34468A3A25E7}" type="datetimeFigureOut">
              <a:rPr lang="en-US" smtClean="0"/>
              <a:pPr/>
              <a:t>10/19/2013</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151846A8-2ACA-452F-A27F-B361BFA12B1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2619DF1-C880-49A8-BD6C-34468A3A25E7}" type="datetimeFigureOut">
              <a:rPr lang="en-US" smtClean="0"/>
              <a:pPr/>
              <a:t>10/19/2013</a:t>
            </a:fld>
            <a:endParaRPr lang="en-US" dirty="0"/>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dirty="0"/>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51846A8-2ACA-452F-A27F-B361BFA12B1C}"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2619DF1-C880-49A8-BD6C-34468A3A25E7}" type="datetimeFigureOut">
              <a:rPr lang="en-US" smtClean="0"/>
              <a:pPr/>
              <a:t>10/19/2013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51846A8-2ACA-452F-A27F-B361BFA12B1C}"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2619DF1-C880-49A8-BD6C-34468A3A25E7}" type="datetimeFigureOut">
              <a:rPr lang="en-US" smtClean="0"/>
              <a:pPr/>
              <a:t>10/19/2013</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151846A8-2ACA-452F-A27F-B361BFA12B1C}"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2619DF1-C880-49A8-BD6C-34468A3A25E7}" type="datetimeFigureOut">
              <a:rPr lang="en-US" smtClean="0"/>
              <a:pPr/>
              <a:t>10/19/2013</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151846A8-2ACA-452F-A27F-B361BFA12B1C}"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2619DF1-C880-49A8-BD6C-34468A3A25E7}" type="datetimeFigureOut">
              <a:rPr lang="en-US" smtClean="0"/>
              <a:pPr/>
              <a:t>10/19/2013</a:t>
            </a:fld>
            <a:endParaRPr lang="en-US"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Slide Number Placeholder 3"/>
          <p:cNvSpPr>
            <a:spLocks noGrp="1"/>
          </p:cNvSpPr>
          <p:nvPr>
            <p:ph type="sldNum" sz="quarter" idx="12"/>
          </p:nvPr>
        </p:nvSpPr>
        <p:spPr/>
        <p:txBody>
          <a:bodyPr/>
          <a:lstStyle>
            <a:extLst/>
          </a:lstStyle>
          <a:p>
            <a:fld id="{151846A8-2ACA-452F-A27F-B361BFA12B1C}"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2619DF1-C880-49A8-BD6C-34468A3A25E7}" type="datetimeFigureOut">
              <a:rPr lang="en-US" smtClean="0"/>
              <a:pPr/>
              <a:t>10/19/2013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51846A8-2ACA-452F-A27F-B361BFA12B1C}"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2619DF1-C880-49A8-BD6C-34468A3A25E7}" type="datetimeFigureOut">
              <a:rPr lang="en-US" smtClean="0"/>
              <a:pPr/>
              <a:t>10/19/2013</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151846A8-2ACA-452F-A27F-B361BFA12B1C}" type="slidenum">
              <a:rPr lang="en-US" smtClean="0"/>
              <a:pPr/>
              <a:t>‹#›</a:t>
            </a:fld>
            <a:endParaRPr lang="en-US" dirty="0"/>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2619DF1-C880-49A8-BD6C-34468A3A25E7}" type="datetimeFigureOut">
              <a:rPr lang="en-US" smtClean="0"/>
              <a:pPr/>
              <a:t>10/19/2013</a:t>
            </a:fld>
            <a:endParaRPr lang="en-US" dirty="0"/>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dirty="0"/>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51846A8-2ACA-452F-A27F-B361BFA12B1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pitchFamily="34" charset="0"/>
                <a:cs typeface="Arial" pitchFamily="34" charset="0"/>
              </a:rPr>
              <a:t>Evidence-Based Practice</a:t>
            </a:r>
            <a:br>
              <a:rPr lang="en-US" dirty="0" smtClean="0">
                <a:latin typeface="Arial" pitchFamily="34" charset="0"/>
                <a:cs typeface="Arial" pitchFamily="34" charset="0"/>
              </a:rPr>
            </a:br>
            <a:r>
              <a:rPr lang="en-US" dirty="0" smtClean="0">
                <a:latin typeface="Arial" pitchFamily="34" charset="0"/>
                <a:cs typeface="Arial" pitchFamily="34" charset="0"/>
              </a:rPr>
              <a:t>Team Project</a:t>
            </a:r>
            <a:endParaRPr lang="en-US" dirty="0">
              <a:latin typeface="Arial" pitchFamily="34" charset="0"/>
              <a:cs typeface="Arial" pitchFamily="34" charset="0"/>
            </a:endParaRPr>
          </a:p>
        </p:txBody>
      </p:sp>
      <p:sp>
        <p:nvSpPr>
          <p:cNvPr id="3" name="Subtitle 2"/>
          <p:cNvSpPr>
            <a:spLocks noGrp="1"/>
          </p:cNvSpPr>
          <p:nvPr>
            <p:ph type="subTitle" idx="1"/>
          </p:nvPr>
        </p:nvSpPr>
        <p:spPr>
          <a:xfrm>
            <a:off x="1295400" y="3200400"/>
            <a:ext cx="6400800" cy="2362200"/>
          </a:xfrm>
        </p:spPr>
        <p:txBody>
          <a:bodyPr/>
          <a:lstStyle/>
          <a:p>
            <a:endParaRPr lang="en-US" dirty="0" smtClean="0"/>
          </a:p>
          <a:p>
            <a:endParaRPr lang="en-US" dirty="0" smtClean="0"/>
          </a:p>
          <a:p>
            <a:r>
              <a:rPr lang="en-US" dirty="0" smtClean="0"/>
              <a:t>Elizabeth Kinnucan</a:t>
            </a:r>
          </a:p>
          <a:p>
            <a:r>
              <a:rPr lang="en-US" dirty="0" smtClean="0"/>
              <a:t>Bethany Perry</a:t>
            </a:r>
          </a:p>
          <a:p>
            <a:r>
              <a:rPr lang="en-US" dirty="0" smtClean="0"/>
              <a:t>Jessica Way</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Qualitative studies</a:t>
            </a:r>
            <a:endParaRPr lang="en-US" dirty="0"/>
          </a:p>
        </p:txBody>
      </p:sp>
      <p:sp>
        <p:nvSpPr>
          <p:cNvPr id="7" name="Content Placeholder 6"/>
          <p:cNvSpPr>
            <a:spLocks noGrp="1"/>
          </p:cNvSpPr>
          <p:nvPr>
            <p:ph sz="half" idx="1"/>
          </p:nvPr>
        </p:nvSpPr>
        <p:spPr/>
        <p:txBody>
          <a:bodyPr>
            <a:normAutofit fontScale="55000" lnSpcReduction="20000"/>
          </a:bodyPr>
          <a:lstStyle/>
          <a:p>
            <a:pPr algn="ctr">
              <a:buNone/>
            </a:pPr>
            <a:r>
              <a:rPr lang="en-US" sz="2500" b="1" u="sng" dirty="0" smtClean="0"/>
              <a:t>Nurse Practitioner Faculty</a:t>
            </a:r>
          </a:p>
          <a:p>
            <a:pPr>
              <a:buFont typeface="Wingdings" pitchFamily="2" charset="2"/>
              <a:buChar char="§"/>
            </a:pPr>
            <a:r>
              <a:rPr lang="en-US" sz="2500" dirty="0" smtClean="0"/>
              <a:t>To assess faculty members’ perceived knowledge of medical genetics concepts and conditions, the importance of integrating this content into NP curricula and how this was being done. </a:t>
            </a:r>
          </a:p>
          <a:p>
            <a:pPr>
              <a:buFont typeface="Wingdings" pitchFamily="2" charset="2"/>
              <a:buChar char="§"/>
            </a:pPr>
            <a:r>
              <a:rPr lang="en-US" sz="2500" dirty="0" smtClean="0"/>
              <a:t>Nurse Practitioner faculty on a volunteer basis </a:t>
            </a:r>
          </a:p>
          <a:p>
            <a:pPr>
              <a:buFont typeface="Wingdings" pitchFamily="2" charset="2"/>
              <a:buChar char="§"/>
            </a:pPr>
            <a:r>
              <a:rPr lang="en-US" sz="2500" dirty="0" smtClean="0"/>
              <a:t>Multiple choice survey</a:t>
            </a:r>
          </a:p>
          <a:p>
            <a:pPr>
              <a:buFont typeface="Wingdings" pitchFamily="2" charset="2"/>
              <a:buChar char="§"/>
            </a:pPr>
            <a:r>
              <a:rPr lang="en-US" sz="2500" dirty="0" smtClean="0"/>
              <a:t>87% of participants rated their perceived knowledge of medical genetics as low to moderate.</a:t>
            </a:r>
          </a:p>
          <a:p>
            <a:pPr>
              <a:buFont typeface="Wingdings" pitchFamily="2" charset="2"/>
              <a:buChar char="§"/>
            </a:pPr>
            <a:r>
              <a:rPr lang="en-US" sz="2500" dirty="0" smtClean="0"/>
              <a:t>10% reported that their institutions offered a genetics course as part of the NP curricula.</a:t>
            </a:r>
          </a:p>
          <a:p>
            <a:pPr>
              <a:buFont typeface="Wingdings" pitchFamily="2" charset="2"/>
              <a:buChar char="§"/>
            </a:pPr>
            <a:r>
              <a:rPr lang="en-US" sz="2500" dirty="0" smtClean="0"/>
              <a:t>95% of participants felt that genetics knowledge is important in NP education.</a:t>
            </a:r>
          </a:p>
          <a:p>
            <a:pPr>
              <a:buFont typeface="Wingdings" pitchFamily="2" charset="2"/>
              <a:buChar char="§"/>
            </a:pPr>
            <a:r>
              <a:rPr lang="en-US" sz="2500" dirty="0" smtClean="0"/>
              <a:t>The majority of those surveyed had no formal training in basic genetics concepts and specific disorders. </a:t>
            </a:r>
          </a:p>
          <a:p>
            <a:pPr>
              <a:buNone/>
            </a:pPr>
            <a:endParaRPr lang="en-US" sz="1200" dirty="0" smtClean="0"/>
          </a:p>
        </p:txBody>
      </p:sp>
      <p:sp>
        <p:nvSpPr>
          <p:cNvPr id="8" name="Content Placeholder 7"/>
          <p:cNvSpPr>
            <a:spLocks noGrp="1"/>
          </p:cNvSpPr>
          <p:nvPr>
            <p:ph sz="half" idx="2"/>
          </p:nvPr>
        </p:nvSpPr>
        <p:spPr/>
        <p:txBody>
          <a:bodyPr>
            <a:normAutofit fontScale="55000" lnSpcReduction="20000"/>
          </a:bodyPr>
          <a:lstStyle/>
          <a:p>
            <a:pPr algn="ctr">
              <a:buNone/>
            </a:pPr>
            <a:r>
              <a:rPr lang="en-US" b="1" u="sng" dirty="0" smtClean="0"/>
              <a:t>Nursing Education Programs</a:t>
            </a:r>
          </a:p>
          <a:p>
            <a:pPr>
              <a:buFont typeface="Wingdings" pitchFamily="2" charset="2"/>
              <a:buChar char="§"/>
            </a:pPr>
            <a:r>
              <a:rPr lang="en-US" dirty="0" smtClean="0"/>
              <a:t>To assess the interaction between the integration of genetics-genomics into nursing curricula and regulatory standards.</a:t>
            </a:r>
          </a:p>
          <a:p>
            <a:pPr>
              <a:buFont typeface="Wingdings" pitchFamily="2" charset="2"/>
              <a:buChar char="§"/>
            </a:pPr>
            <a:r>
              <a:rPr lang="en-US" dirty="0" smtClean="0"/>
              <a:t>Nursing education programs from 10 different countries</a:t>
            </a:r>
          </a:p>
          <a:p>
            <a:pPr>
              <a:buFont typeface="Wingdings" pitchFamily="2" charset="2"/>
              <a:buChar char="§"/>
            </a:pPr>
            <a:r>
              <a:rPr lang="en-US" dirty="0" smtClean="0"/>
              <a:t>Survey</a:t>
            </a:r>
          </a:p>
          <a:p>
            <a:pPr>
              <a:buFont typeface="Wingdings" pitchFamily="2" charset="2"/>
              <a:buChar char="§"/>
            </a:pPr>
            <a:r>
              <a:rPr lang="en-US" dirty="0" smtClean="0"/>
              <a:t>Challenges to producing a “genetically-</a:t>
            </a:r>
            <a:r>
              <a:rPr lang="en-US" dirty="0" smtClean="0"/>
              <a:t>genomically</a:t>
            </a:r>
            <a:r>
              <a:rPr lang="en-US" dirty="0" smtClean="0"/>
              <a:t> competent” nursing workforce remain significant at national and international levels. </a:t>
            </a:r>
          </a:p>
          <a:p>
            <a:pPr>
              <a:buFont typeface="Wingdings" pitchFamily="2" charset="2"/>
              <a:buChar char="§"/>
            </a:pPr>
            <a:r>
              <a:rPr lang="en-US" dirty="0" smtClean="0"/>
              <a:t>The engagement of nursing professionals is essential if nurses are to be active participants in the innovations offered by advances in genomic healthcare.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Evidence found</a:t>
            </a:r>
            <a:endParaRPr lang="en-US" dirty="0"/>
          </a:p>
        </p:txBody>
      </p:sp>
      <p:sp>
        <p:nvSpPr>
          <p:cNvPr id="3" name="Content Placeholder 2"/>
          <p:cNvSpPr>
            <a:spLocks noGrp="1"/>
          </p:cNvSpPr>
          <p:nvPr>
            <p:ph idx="1"/>
          </p:nvPr>
        </p:nvSpPr>
        <p:spPr/>
        <p:txBody>
          <a:bodyPr>
            <a:normAutofit fontScale="77500" lnSpcReduction="20000"/>
          </a:bodyPr>
          <a:lstStyle/>
          <a:p>
            <a:pPr>
              <a:buNone/>
            </a:pPr>
            <a:endParaRPr lang="en-US" dirty="0" smtClean="0"/>
          </a:p>
          <a:p>
            <a:pPr>
              <a:buFont typeface="Wingdings" pitchFamily="2" charset="2"/>
              <a:buChar char="§"/>
            </a:pPr>
            <a:r>
              <a:rPr lang="en-US" dirty="0" smtClean="0"/>
              <a:t>Oncology nurses lack education about the role genetic and genomic technologies play in cancer, thus being unable to interpret and integrate these advances that will promote health promotion, symptom management, and disease prevention (Lea &amp; Calzone, 2010). </a:t>
            </a:r>
          </a:p>
          <a:p>
            <a:pPr>
              <a:buFont typeface="Wingdings" pitchFamily="2" charset="2"/>
              <a:buChar char="§"/>
            </a:pPr>
            <a:endParaRPr lang="en-US" dirty="0" smtClean="0"/>
          </a:p>
          <a:p>
            <a:pPr>
              <a:buFont typeface="Wingdings" pitchFamily="2" charset="2"/>
              <a:buChar char="§"/>
            </a:pPr>
            <a:r>
              <a:rPr lang="en-US" dirty="0" smtClean="0"/>
              <a:t>Research found an obvious lack of knowledge not only on behalf of the students, but faculty as well. This lack of knowledge also affected their capacity to effectively teach and implement genetic programs.</a:t>
            </a:r>
          </a:p>
          <a:p>
            <a:pPr>
              <a:buFont typeface="Wingdings" pitchFamily="2" charset="2"/>
              <a:buChar char="§"/>
            </a:pPr>
            <a:endParaRPr lang="en-US" dirty="0" smtClean="0"/>
          </a:p>
          <a:p>
            <a:pPr>
              <a:buFont typeface="Wingdings" pitchFamily="2" charset="2"/>
              <a:buChar char="§"/>
            </a:pPr>
            <a:r>
              <a:rPr lang="en-US" dirty="0" smtClean="0"/>
              <a:t>It is crucial for practicing nurses to continue their education and increase their knowledge in the subject of genetics and genomics regarding cancer care</a:t>
            </a:r>
          </a:p>
          <a:p>
            <a:pPr>
              <a:buFont typeface="Wingdings" pitchFamily="2" charset="2"/>
              <a:buChar char="§"/>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of action</a:t>
            </a:r>
            <a:endParaRPr lang="en-US" dirty="0"/>
          </a:p>
        </p:txBody>
      </p:sp>
      <p:sp>
        <p:nvSpPr>
          <p:cNvPr id="3" name="Content Placeholder 2"/>
          <p:cNvSpPr>
            <a:spLocks noGrp="1"/>
          </p:cNvSpPr>
          <p:nvPr>
            <p:ph idx="1"/>
          </p:nvPr>
        </p:nvSpPr>
        <p:spPr/>
        <p:txBody>
          <a:bodyPr>
            <a:normAutofit fontScale="62500" lnSpcReduction="20000"/>
          </a:bodyPr>
          <a:lstStyle/>
          <a:p>
            <a:pPr>
              <a:buFont typeface="Wingdings" pitchFamily="2" charset="2"/>
              <a:buChar char="§"/>
            </a:pPr>
            <a:r>
              <a:rPr lang="en-US" dirty="0" smtClean="0">
                <a:solidFill>
                  <a:srgbClr val="343434"/>
                </a:solidFill>
                <a:ea typeface="Futura" charset="0"/>
                <a:cs typeface="Futura" charset="0"/>
                <a:sym typeface="Futura" charset="0"/>
              </a:rPr>
              <a:t>The course of action for the team would be to conduct further research on the programs available to further nurse education on genetics and genomics. </a:t>
            </a:r>
          </a:p>
          <a:p>
            <a:pPr>
              <a:buFont typeface="Wingdings" pitchFamily="2" charset="2"/>
              <a:buChar char="§"/>
            </a:pPr>
            <a:endParaRPr lang="en-US" dirty="0" smtClean="0">
              <a:solidFill>
                <a:srgbClr val="343434"/>
              </a:solidFill>
              <a:ea typeface="ヒラギノ角ゴ ProN W3" charset="0"/>
              <a:cs typeface="ヒラギノ角ゴ ProN W3" charset="0"/>
              <a:sym typeface="Futura" charset="0"/>
            </a:endParaRPr>
          </a:p>
          <a:p>
            <a:pPr>
              <a:buFont typeface="Wingdings" pitchFamily="2" charset="2"/>
              <a:buChar char="§"/>
            </a:pPr>
            <a:r>
              <a:rPr lang="en-US" dirty="0" smtClean="0">
                <a:solidFill>
                  <a:srgbClr val="343434"/>
                </a:solidFill>
                <a:ea typeface="Futura" charset="0"/>
                <a:cs typeface="Futura" charset="0"/>
                <a:sym typeface="Futura" charset="0"/>
              </a:rPr>
              <a:t>The team would implement this course of action by using a qualitative approach to conduct a case study of all programs available for oncology nurses for knowledge expansion of genetics and genomics related to cancer care. </a:t>
            </a:r>
          </a:p>
          <a:p>
            <a:pPr>
              <a:buFont typeface="Wingdings" pitchFamily="2" charset="2"/>
              <a:buChar char="§"/>
            </a:pPr>
            <a:endParaRPr lang="en-US" dirty="0" smtClean="0">
              <a:solidFill>
                <a:srgbClr val="343434"/>
              </a:solidFill>
              <a:ea typeface="ヒラギノ角ゴ ProN W3" charset="0"/>
              <a:cs typeface="ヒラギノ角ゴ ProN W3" charset="0"/>
              <a:sym typeface="Futura" charset="0"/>
            </a:endParaRPr>
          </a:p>
          <a:p>
            <a:pPr>
              <a:buFont typeface="Wingdings" pitchFamily="2" charset="2"/>
              <a:buChar char="§"/>
            </a:pPr>
            <a:r>
              <a:rPr lang="en-US" dirty="0" smtClean="0">
                <a:solidFill>
                  <a:srgbClr val="343434"/>
                </a:solidFill>
                <a:ea typeface="Futura" charset="0"/>
                <a:cs typeface="Futura" charset="0"/>
                <a:sym typeface="Futura" charset="0"/>
              </a:rPr>
              <a:t>Ideally, over time and through in-depth data collection, a specific program would be determined for recommendation to oncology nurses, assisting them in increasing their knowledge of genetics and genomics and utilization to improve outcomes.</a:t>
            </a:r>
          </a:p>
          <a:p>
            <a:pPr>
              <a:buFont typeface="Wingdings" pitchFamily="2" charset="2"/>
              <a:buChar char="§"/>
            </a:pPr>
            <a:endParaRPr lang="en-US" dirty="0" smtClean="0">
              <a:solidFill>
                <a:srgbClr val="343434"/>
              </a:solidFill>
              <a:ea typeface="ヒラギノ角ゴ ProN W3" charset="0"/>
              <a:cs typeface="ヒラギノ角ゴ ProN W3" charset="0"/>
              <a:sym typeface="Futura" charset="0"/>
            </a:endParaRPr>
          </a:p>
          <a:p>
            <a:pPr>
              <a:buFont typeface="Wingdings" pitchFamily="2" charset="2"/>
              <a:buChar char="§"/>
            </a:pPr>
            <a:r>
              <a:rPr lang="en-US" dirty="0" smtClean="0">
                <a:solidFill>
                  <a:srgbClr val="343434"/>
                </a:solidFill>
                <a:ea typeface="Futura" charset="0"/>
                <a:cs typeface="Futura" charset="0"/>
                <a:sym typeface="Futura" charset="0"/>
              </a:rPr>
              <a:t>The selected program would then be implemented on an oncology unit for a trial period. </a:t>
            </a:r>
          </a:p>
          <a:p>
            <a:pPr>
              <a:buFont typeface="Wingdings" pitchFamily="2" charset="2"/>
              <a:buChar char="§"/>
            </a:pPr>
            <a:endParaRPr lang="en-US" dirty="0" smtClean="0">
              <a:solidFill>
                <a:srgbClr val="343434"/>
              </a:solidFill>
              <a:ea typeface="ヒラギノ角ゴ ProN W3" charset="0"/>
              <a:cs typeface="ヒラギノ角ゴ ProN W3" charset="0"/>
              <a:sym typeface="Futura" charset="0"/>
            </a:endParaRPr>
          </a:p>
          <a:p>
            <a:pPr>
              <a:buFont typeface="Wingdings" pitchFamily="2" charset="2"/>
              <a:buChar char="§"/>
            </a:pPr>
            <a:r>
              <a:rPr lang="en-US" dirty="0" smtClean="0">
                <a:solidFill>
                  <a:srgbClr val="343434"/>
                </a:solidFill>
                <a:ea typeface="Futura" charset="0"/>
                <a:cs typeface="Futura" charset="0"/>
                <a:sym typeface="Futura" charset="0"/>
              </a:rPr>
              <a:t>A retrospective research study could then be performed to evaluate how this newly acquired knowledge could have been used in the care of cancer patients, and how implementing this information into nursing practice can improve current and future client outcomes. </a:t>
            </a:r>
            <a:endParaRPr lang="en-US" dirty="0" smtClean="0">
              <a:solidFill>
                <a:srgbClr val="343434"/>
              </a:solidFill>
              <a:ea typeface="ヒラギノ角ゴ ProN W3" charset="0"/>
              <a:cs typeface="ヒラギノ角ゴ ProN W3" charset="0"/>
              <a:sym typeface="Futura" charset="0"/>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pitchFamily="2" charset="2"/>
              <a:buChar char="§"/>
            </a:pPr>
            <a:r>
              <a:rPr lang="en-US" sz="2400" dirty="0" smtClean="0">
                <a:solidFill>
                  <a:srgbClr val="1A1A1A"/>
                </a:solidFill>
                <a:latin typeface="Futura" charset="0"/>
                <a:ea typeface="Futura" charset="0"/>
                <a:cs typeface="Futura" charset="0"/>
                <a:sym typeface="Futura" charset="0"/>
              </a:rPr>
              <a:t>In conclusion, the team found that there is a lack of knowledge with regards to genetics and genomics in nursing.</a:t>
            </a:r>
          </a:p>
          <a:p>
            <a:pPr>
              <a:buFont typeface="Wingdings" pitchFamily="2" charset="2"/>
              <a:buChar char="§"/>
            </a:pPr>
            <a:endParaRPr lang="en-US" sz="2400" dirty="0" smtClean="0">
              <a:solidFill>
                <a:srgbClr val="1A1A1A"/>
              </a:solidFill>
              <a:latin typeface="Futura" charset="0"/>
              <a:ea typeface="ヒラギノ角ゴ ProN W3" charset="0"/>
              <a:cs typeface="ヒラギノ角ゴ ProN W3" charset="0"/>
              <a:sym typeface="Futura" charset="0"/>
            </a:endParaRPr>
          </a:p>
          <a:p>
            <a:pPr>
              <a:buFont typeface="Wingdings" pitchFamily="2" charset="2"/>
              <a:buChar char="§"/>
            </a:pPr>
            <a:r>
              <a:rPr lang="en-US" sz="2400" dirty="0" smtClean="0">
                <a:solidFill>
                  <a:srgbClr val="1A1A1A"/>
                </a:solidFill>
                <a:latin typeface="Futura" charset="0"/>
                <a:ea typeface="Futura" charset="0"/>
                <a:cs typeface="Futura" charset="0"/>
                <a:sym typeface="Futura" charset="0"/>
              </a:rPr>
              <a:t>This lack of knowledge has been identified and research is being conducted to solve the problem.</a:t>
            </a:r>
          </a:p>
          <a:p>
            <a:pPr>
              <a:buFont typeface="Wingdings" pitchFamily="2" charset="2"/>
              <a:buChar char="§"/>
            </a:pPr>
            <a:endParaRPr lang="en-US" sz="2400" dirty="0" smtClean="0">
              <a:solidFill>
                <a:srgbClr val="1A1A1A"/>
              </a:solidFill>
              <a:latin typeface="Futura" charset="0"/>
              <a:ea typeface="ヒラギノ角ゴ ProN W3" charset="0"/>
              <a:cs typeface="ヒラギノ角ゴ ProN W3" charset="0"/>
              <a:sym typeface="Futura" charset="0"/>
            </a:endParaRPr>
          </a:p>
          <a:p>
            <a:pPr>
              <a:buFont typeface="Wingdings" pitchFamily="2" charset="2"/>
              <a:buChar char="§"/>
            </a:pPr>
            <a:r>
              <a:rPr lang="en-US" sz="2400" dirty="0" smtClean="0">
                <a:solidFill>
                  <a:srgbClr val="1A1A1A"/>
                </a:solidFill>
                <a:latin typeface="Futura" charset="0"/>
                <a:ea typeface="Futura" charset="0"/>
                <a:cs typeface="Futura" charset="0"/>
                <a:sym typeface="Futura" charset="0"/>
              </a:rPr>
              <a:t>Core competencies for genetics and genomics are being identified and how these translate into nursing practice is an ongoing process (Kirk, Calzone, Arimori, &amp; Tonkin, 2011).</a:t>
            </a:r>
          </a:p>
          <a:p>
            <a:pPr>
              <a:buFont typeface="Wingdings" pitchFamily="2" charset="2"/>
              <a:buChar char="§"/>
            </a:pPr>
            <a:endParaRPr lang="en-US" sz="2400" dirty="0" smtClean="0">
              <a:solidFill>
                <a:srgbClr val="1A1A1A"/>
              </a:solidFill>
              <a:latin typeface="Futura" charset="0"/>
              <a:ea typeface="ヒラギノ角ゴ ProN W3" charset="0"/>
              <a:cs typeface="ヒラギノ角ゴ ProN W3" charset="0"/>
              <a:sym typeface="Futura" charset="0"/>
            </a:endParaRPr>
          </a:p>
          <a:p>
            <a:pPr>
              <a:buFont typeface="Wingdings" pitchFamily="2" charset="2"/>
              <a:buChar char="§"/>
            </a:pPr>
            <a:r>
              <a:rPr lang="en-US" sz="2400" dirty="0" smtClean="0">
                <a:solidFill>
                  <a:srgbClr val="1A1A1A"/>
                </a:solidFill>
                <a:latin typeface="Futura" charset="0"/>
                <a:ea typeface="Futura" charset="0"/>
                <a:cs typeface="Futura" charset="0"/>
                <a:sym typeface="Futura" charset="0"/>
              </a:rPr>
              <a:t>Continued research is recommended for the efficacy of programs as they are developed and made available to the nursing population.</a:t>
            </a:r>
            <a:endParaRPr lang="en-US" sz="2400" dirty="0" smtClean="0">
              <a:solidFill>
                <a:srgbClr val="1A1A1A"/>
              </a:solidFill>
              <a:latin typeface="Futura" charset="0"/>
              <a:ea typeface="ヒラギノ角ゴ ProN W3" charset="0"/>
              <a:cs typeface="ヒラギノ角ゴ ProN W3" charset="0"/>
              <a:sym typeface="Futura" charset="0"/>
            </a:endParaRP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a:buNone/>
            </a:pPr>
            <a:r>
              <a:rPr lang="en-US" sz="1200" dirty="0" smtClean="0"/>
              <a:t>Calzone, K. A., Jenkins, J., Yates, J., Cusack, G., Wallen, G. R., Liewehr, D. J., . . . McBride,  C. (2012).  Survey of nursing integration of genomics into nursing practice.  </a:t>
            </a:r>
            <a:r>
              <a:rPr lang="en-US" sz="1200" i="1" dirty="0" smtClean="0"/>
              <a:t>Journal of Nursing Scholarship,</a:t>
            </a:r>
            <a:r>
              <a:rPr lang="en-US" sz="1200" dirty="0" smtClean="0"/>
              <a:t> </a:t>
            </a:r>
            <a:r>
              <a:rPr lang="en-US" sz="1200" i="1" dirty="0" smtClean="0"/>
              <a:t>44,</a:t>
            </a:r>
            <a:r>
              <a:rPr lang="en-US" sz="1200" dirty="0" smtClean="0"/>
              <a:t> 428-436. doi: 10.1111/j.1547-5069.2012.0147.x</a:t>
            </a:r>
          </a:p>
          <a:p>
            <a:pPr>
              <a:buNone/>
            </a:pPr>
            <a:endParaRPr lang="en-US" sz="1200" dirty="0" smtClean="0"/>
          </a:p>
          <a:p>
            <a:pPr>
              <a:buNone/>
            </a:pPr>
            <a:r>
              <a:rPr lang="en-US" sz="1200" dirty="0" smtClean="0"/>
              <a:t>Kirk, M., Calzone, K., Arimori, N., Tonkin, E. (2011). Genetics-genomics competencies and </a:t>
            </a:r>
          </a:p>
          <a:p>
            <a:pPr>
              <a:buNone/>
            </a:pPr>
            <a:r>
              <a:rPr lang="en-US" sz="1200" dirty="0" smtClean="0"/>
              <a:t>	nursing regulations. </a:t>
            </a:r>
            <a:r>
              <a:rPr lang="en-US" sz="1200" i="1" dirty="0" smtClean="0"/>
              <a:t>Journal of Nursing Scholarship, 43</a:t>
            </a:r>
            <a:r>
              <a:rPr lang="en-US" sz="1200" dirty="0" smtClean="0"/>
              <a:t>(2), 107-116. doi: </a:t>
            </a:r>
          </a:p>
          <a:p>
            <a:pPr>
              <a:buNone/>
            </a:pPr>
            <a:r>
              <a:rPr lang="en-US" sz="1200" dirty="0" smtClean="0"/>
              <a:t>	10.1111/j.1547-5069.2011.01388.x</a:t>
            </a:r>
          </a:p>
          <a:p>
            <a:pPr>
              <a:buNone/>
            </a:pPr>
            <a:endParaRPr lang="en-US" sz="1200" dirty="0" smtClean="0"/>
          </a:p>
          <a:p>
            <a:pPr>
              <a:buNone/>
            </a:pPr>
            <a:r>
              <a:rPr lang="en-US" sz="1200" dirty="0" smtClean="0"/>
              <a:t>Lea, D. H., Calzone, K. A. (2010).  Integrating genetics and genomics into oncology nursing. </a:t>
            </a:r>
          </a:p>
          <a:p>
            <a:pPr>
              <a:buNone/>
            </a:pPr>
            <a:r>
              <a:rPr lang="en-US" sz="1200" i="1" dirty="0" smtClean="0"/>
              <a:t>	Oncology, 24</a:t>
            </a:r>
            <a:r>
              <a:rPr lang="en-US" sz="1200" dirty="0" smtClean="0"/>
              <a:t>(2),</a:t>
            </a:r>
            <a:r>
              <a:rPr lang="en-US" sz="1200" i="1" dirty="0" smtClean="0"/>
              <a:t> </a:t>
            </a:r>
            <a:r>
              <a:rPr lang="en-US" sz="1200" dirty="0" smtClean="0"/>
              <a:t>13-21. Retrieved from http://www.cancernetwork.com/nurses/content/</a:t>
            </a:r>
          </a:p>
          <a:p>
            <a:pPr>
              <a:buNone/>
            </a:pPr>
            <a:r>
              <a:rPr lang="en-US" sz="1200" dirty="0" smtClean="0"/>
              <a:t>	article/10165/1523346?pageNumber=1-21</a:t>
            </a:r>
          </a:p>
          <a:p>
            <a:pPr>
              <a:buNone/>
            </a:pPr>
            <a:endParaRPr lang="en-US" sz="1200" dirty="0" smtClean="0"/>
          </a:p>
          <a:p>
            <a:pPr>
              <a:buNone/>
            </a:pPr>
            <a:r>
              <a:rPr lang="en-US" sz="1200" dirty="0" smtClean="0"/>
              <a:t>Santos, E., Edwards, Q., Floria-Santos, M., Rogatto, S., Achatz, M., MacDonald, D. (2013).  Integration of genomics in cancer care. </a:t>
            </a:r>
            <a:r>
              <a:rPr lang="en-US" sz="1200" i="1" dirty="0" smtClean="0"/>
              <a:t>Journal of Nursing Scholarship</a:t>
            </a:r>
            <a:r>
              <a:rPr lang="en-US" sz="1200" dirty="0" smtClean="0"/>
              <a:t>, </a:t>
            </a:r>
            <a:r>
              <a:rPr lang="en-US" sz="1200" i="1" dirty="0" smtClean="0"/>
              <a:t>45,</a:t>
            </a:r>
            <a:r>
              <a:rPr lang="en-US" sz="1200" dirty="0" smtClean="0"/>
              <a:t> 43-51. doi: 10.1111/j.1547-5069.2012.01465.x</a:t>
            </a:r>
          </a:p>
          <a:p>
            <a:pPr>
              <a:buNone/>
            </a:pPr>
            <a:endParaRPr lang="en-US" sz="1200" dirty="0" smtClean="0"/>
          </a:p>
          <a:p>
            <a:pPr>
              <a:buNone/>
            </a:pPr>
            <a:r>
              <a:rPr lang="en-US" sz="1200" dirty="0" smtClean="0"/>
              <a:t>Youngblut, J.M., Brooten, D. (2001). Evidence-based nursing practice: Why is it important? </a:t>
            </a:r>
            <a:r>
              <a:rPr lang="en-US" sz="1200" i="1" dirty="0" smtClean="0"/>
              <a:t>American Association of Critical-Care Nurses Clinical Issues, 12</a:t>
            </a:r>
            <a:r>
              <a:rPr lang="en-US" sz="1200" dirty="0" smtClean="0"/>
              <a:t>(4), 468-476. Retrieved from http://www.ncbi.nlm.nih.gov/pubmed/11759419</a:t>
            </a:r>
            <a:endParaRPr lang="en-US" sz="1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Evidence-Based Practice </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
            </a:pPr>
            <a:r>
              <a:rPr lang="en-US" dirty="0" smtClean="0"/>
              <a:t>Practice based on research findings</a:t>
            </a:r>
          </a:p>
          <a:p>
            <a:pPr>
              <a:buNone/>
            </a:pPr>
            <a:endParaRPr lang="en-US" dirty="0" smtClean="0"/>
          </a:p>
          <a:p>
            <a:pPr>
              <a:buNone/>
            </a:pPr>
            <a:r>
              <a:rPr lang="en-US" dirty="0" smtClean="0"/>
              <a:t> </a:t>
            </a:r>
          </a:p>
          <a:p>
            <a:pPr>
              <a:buNone/>
            </a:pPr>
            <a:r>
              <a:rPr lang="en-US" dirty="0" smtClean="0"/>
              <a:t>   “Evidence based practice provides opportunities for nursing care to be more individualized, more effective, streamlined, and dynamic, and to maximize effects of clinical judgment” (Youngbloot &amp; Brooten, 2001. p 468)</a:t>
            </a:r>
          </a:p>
          <a:p>
            <a:pPr>
              <a:buNone/>
            </a:pP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
            </a:pPr>
            <a:endParaRPr lang="en-US" sz="2400" dirty="0" smtClean="0"/>
          </a:p>
          <a:p>
            <a:pPr>
              <a:buFont typeface="Wingdings" pitchFamily="2" charset="2"/>
              <a:buChar char="§"/>
            </a:pPr>
            <a:r>
              <a:rPr lang="en-US" sz="2400" dirty="0" smtClean="0"/>
              <a:t>The team’s case study is about an oncology nurse who is interested in learning more about genetics and genomics and how this knowledge can be integrated into cancer care.</a:t>
            </a:r>
          </a:p>
          <a:p>
            <a:pPr>
              <a:buFont typeface="Wingdings" pitchFamily="2" charset="2"/>
              <a:buChar char="§"/>
            </a:pPr>
            <a:endParaRPr lang="en-US" sz="2400" dirty="0" smtClean="0"/>
          </a:p>
          <a:p>
            <a:pPr>
              <a:buFont typeface="Wingdings" pitchFamily="2" charset="2"/>
              <a:buChar char="§"/>
            </a:pPr>
            <a:r>
              <a:rPr lang="en-US" sz="2400" dirty="0" smtClean="0"/>
              <a:t>The case study suggests that there is a lack of knowledge regarding genetics and genomics in nursing and further education is needed. </a:t>
            </a:r>
          </a:p>
          <a:p>
            <a:pPr>
              <a:buFont typeface="Wingdings" pitchFamily="2" charset="2"/>
              <a:buChar char="§"/>
            </a:pPr>
            <a:endParaRPr lang="en-US" sz="2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0" y="228600"/>
            <a:ext cx="7239000" cy="6227763"/>
          </a:xfrm>
        </p:spPr>
        <p:txBody>
          <a:bodyPr/>
          <a:lstStyle/>
          <a:p>
            <a:pPr>
              <a:buFont typeface="Wingdings" pitchFamily="2" charset="2"/>
              <a:buChar char="§"/>
            </a:pPr>
            <a:r>
              <a:rPr lang="en-US" sz="2300" dirty="0" smtClean="0">
                <a:ea typeface="Futura" charset="0"/>
                <a:cs typeface="Futura" charset="0"/>
                <a:sym typeface="Futura" charset="0"/>
              </a:rPr>
              <a:t>Understanding how genetics and genomics affect cancer prevention, screening, diagnosis and treatment is essential because they play a part in the etiology of all cancers </a:t>
            </a:r>
            <a:r>
              <a:rPr lang="en-US" sz="2300" dirty="0" smtClean="0"/>
              <a:t>(Santos et al., 2013).</a:t>
            </a:r>
            <a:endParaRPr lang="en-US" sz="2300" dirty="0" smtClean="0">
              <a:sym typeface="Futura" charset="0"/>
            </a:endParaRPr>
          </a:p>
          <a:p>
            <a:pPr>
              <a:buFont typeface="Wingdings" pitchFamily="2" charset="2"/>
              <a:buChar char="§"/>
            </a:pPr>
            <a:endParaRPr lang="en-US" sz="2300" dirty="0" smtClean="0">
              <a:ea typeface="Futura" charset="0"/>
              <a:cs typeface="Futura" charset="0"/>
              <a:sym typeface="Futura" charset="0"/>
            </a:endParaRPr>
          </a:p>
          <a:p>
            <a:pPr>
              <a:buFont typeface="Wingdings" pitchFamily="2" charset="2"/>
              <a:buChar char="§"/>
            </a:pPr>
            <a:r>
              <a:rPr lang="en-US" sz="2300" dirty="0" smtClean="0">
                <a:ea typeface="Futura" charset="0"/>
                <a:cs typeface="Futura" charset="0"/>
                <a:sym typeface="Futura" charset="0"/>
              </a:rPr>
              <a:t>Integration of genetics and genomics into routine healthcare falls predominately upon nurses because they comprise the largest contingent of healthcare providers</a:t>
            </a:r>
            <a:r>
              <a:rPr lang="en-US" sz="2300" dirty="0" smtClean="0"/>
              <a:t> (Calzone et al., 2012). </a:t>
            </a:r>
            <a:endParaRPr lang="en-US" sz="2300" dirty="0" smtClean="0">
              <a:ea typeface="ヒラギノ角ゴ ProN W3" charset="0"/>
              <a:cs typeface="ヒラギノ角ゴ ProN W3" charset="0"/>
              <a:sym typeface="Futura" charset="0"/>
            </a:endParaRPr>
          </a:p>
          <a:p>
            <a:pPr>
              <a:buFont typeface="Wingdings" pitchFamily="2" charset="2"/>
              <a:buChar char="§"/>
            </a:pPr>
            <a:endParaRPr lang="en-US" sz="2300" dirty="0" smtClean="0">
              <a:ea typeface="Futura" charset="0"/>
              <a:cs typeface="Futura" charset="0"/>
              <a:sym typeface="Futura" charset="0"/>
            </a:endParaRPr>
          </a:p>
          <a:p>
            <a:pPr>
              <a:buFont typeface="Wingdings" pitchFamily="2" charset="2"/>
              <a:buChar char="§"/>
            </a:pPr>
            <a:r>
              <a:rPr lang="en-US" sz="2300" dirty="0" smtClean="0">
                <a:ea typeface="Futura" charset="0"/>
                <a:cs typeface="Futura" charset="0"/>
                <a:sym typeface="Futura" charset="0"/>
              </a:rPr>
              <a:t>Since the completion of the Human Genome Project in 2003, genetics and genomics have shifted cancer research towards more specialized care </a:t>
            </a:r>
            <a:r>
              <a:rPr lang="en-US" sz="2300" dirty="0" smtClean="0"/>
              <a:t>(Santos et al., 2013).</a:t>
            </a:r>
            <a:endParaRPr lang="en-US" sz="2300" dirty="0" smtClean="0">
              <a:ea typeface="Futura" charset="0"/>
              <a:cs typeface="Futura" charset="0"/>
              <a:sym typeface="Futura" charset="0"/>
            </a:endParaRPr>
          </a:p>
          <a:p>
            <a:pPr>
              <a:buFont typeface="Wingdings" pitchFamily="2" charset="2"/>
              <a:buChar char="§"/>
            </a:pPr>
            <a:endParaRPr lang="en-US" dirty="0"/>
          </a:p>
        </p:txBody>
      </p:sp>
      <p:sp>
        <p:nvSpPr>
          <p:cNvPr id="1026" name="AutoShape 2" descr="data:image/jpeg;base64,/9j/4AAQSkZJRgABAQAAAQABAAD/2wCEAAkGBhAQEBAQDxIQEBAQDw8PDw8QEA8QEA8PFBAVFBQQEhQXHCYeFxkjGRYVIC8gJCcpLC0sFh4xNTAqNSYrLCkBCQoKDgwOGg8PGiwkHyUsKSwsLCkpLCwsKS0sKSkpLCkpKSwpKSwpLCwpLCwpKSwpLCksKSwsLCwpLCwsLCwpKf/AABEIAMIBAwMBIgACEQEDEQH/xAAcAAACAwEBAQEAAAAAAAAAAAACAwABBAUGBwj/xAA8EAACAgEDAgQEBAMGBQUAAAABAgARAwQSITFBBRNRYSIycYEGFJGhUrHBI0JDYtHwFTOS4fEHJHKCsv/EABkBAAMBAQEAAAAAAAAAAAAAAAECAwAEBf/EACkRAAICAQQBAwMFAQAAAAAAAAABAhESAyExQVEicYFh4fATMpGhsUL/2gAMAwEAAhEDEQA/APkQliUIQlBCxCEoQgIwCxDAlARiiMkYgEYqyBY1RKKIpFWailIK6kxS4zNowfCpl4QYjZnRL69Zr0+lZifQC4K6a+boia1baKH3lIQ8gbBRKmjGItBHoJdREGoJoQRSTRiEehR+KbMWG5mxY/SdPAsVsRsdixgCzwBDx603SgV/Ee8DVfJXc9I9NKHx7fbg979ZJ12KPGv2/Mv6TfptWjd69jwZh8NBry8gtl6E9x6zdl8MV+ZCTQaG6oWAB3ImjOm1VPdSJi0uAglVNlel+se+TNRVku+OJOS6MmdRVBH1ExJmOIMh7H4PcHtAwrnKgUAKrnrH6XQ7TuY7m/YSVJD2+hnh2EqCzfM3rNTUesG5ly5G3EA9IOWG6VHL8f0eJtZpiUAyEEqwAFhRfJ70Zy/w1jGj1Wo0lgLkfzsQJJG1gSRyfp+87CE5NXqHqxiTFiVj1DHllX24i/GvA2Z8WqTnNpmVwg483GGtsf1q6/7y9pLF+PuV0pK2pcP+hWf8H48eQ59KtM7E5MYcoOebx10YHt0P854T+JSrrh1BJBAC5WAR1bkbcy9ia4NDtxzPSY3BAKm1IsEdx2M5/ivg+PPRNB16NQax/CQe37xIzTWMykdSOOM189m8ZQeQQR9ZJ5zU+HagO2zFhZb+FjqciEj3XaaP3kiYrySr6n54AhASAQgJNI6CwIYEoCGFjpALURirIqxi13lFEUtEhr1jMIHJ9pAl9JZR8ChISPpNK5DwO0zoh6Hia3I4A7D95WCAy1jliUj0EskIxqTRjWLxJNGL3lBWNXHNeERCxmLOLoWT7CYRm/GJrwmc1dYt0bv0qbdPrcZ4uj7ybFZrJ+JQRYozXolKsUPQ8r9PSLw0TuNbRwD7mPz0QGUgspv6jvISfQqNeo05K2nzryP9I7Ta4FLPDDgj0MzY/FE+/pXMLFpzkbew2oOa7mRa8ms6Hh2GgWPVjf2m4NOcviuKym6itXasALJAFkV2j1zg95KSbe4ydGo5IrPn2ix1mZ9coNd4GTVKaBmUQ5GnHqX7gcQVzEnhTdzO+pAUknaFs7zwoA9TL0Him9xjw43yKHCZMzfCgO6moHqfaHFlYacp7oVoNIPzmYk2CpyqvxGiX2g/Wr69iJ3LmDR5Bky6jN2Vl06ccUnLEEfaay8Gpu/4Ejsjz/g2qODVajSux2lzmwBj2e2ZV9vb6z0Baed/FGEo2HWIoY6dh5g7+WTRYfSz+s6mbxBAnmMwCAbi3aqv/YjyjdSX4y2rVKa7590aTklTxWX/ANRk3NswsygkBiyqTRq67SRcSNM+LgQwJSiEfaTR2BhY3EnPMSI9PluUiBkZZFMimGKjUAco4B9ZamBuuvaMVZZCjFMaggY1jVlkhR2NY9YlGoQw0shDXiPEYsRimzAlmMKyyh3KvarMP8w2J+loe9dIzE4JHvxfv6TeunBFMLEWTFuuRunwK3xDv3mj/h6ckiz6zCuU4GAIvGeh/hnQ1OrAT4TZbgfeRdiO0O0Wn8zGQxNb+K9psw+FIOm79YGgxbUA/WbBlqRlJ3sIFg0eNDYHPqeYev1rIMaKdpyty1chAa4PbmIOadHLiR9Iz2A2NWFnivivr61E4abDTadGLPkGYXiylSpONqUWK4Kknkmc1czYS41gbOjNaalQlKD/AHMicbR2vp9JzdVmbS5my9Uzr13EKuQKCbA9Tf1udYM9lchKnpXFfSWax9jqcFpVOk4v8r6NDNY+JUD4vhY9BjbzMbMDyF5o9asCuOLi/DvEs2ZvLHkJkG07nJO5CLtUI4YdwekSn4fwvfVDyLxNs/YcftOpl8lFUZUBVVN5mtqpeAwomya5sDrFbitqsycM09NfD4+PuZyv5Z2yagZ9RkKkbiR5aoSCVTGTQHv6ATZn8dVsWfytwdMbEk/CBfFhul9a+kxBsGYbN+QAh6RcxK7KCc0SF4AoXxMut0CYMbJhQ7Wp8mR3LVVhVFnmz2qZRjJ78/0S1Zaik3M6+gzLpNFp/PJRnLs6kMWLnnp67SvPvEP+L8IbbWSuu7aKP6mX4h4QMi6ZWbJjbDhFopRl8x/ie7Bvn9gJiX8L4P8AEbJl6cMwUD/pAgS03vK73Fd3sTU/i9XPlY8ZcsNriiwAbjnbfHWZsfh2bOBjOIaXTgcD4b7f3bvnnk8zu6bCmMbcaqi+iioL69bq+R1hU8doIX3FaLwPT4kXGqBgt8uFZjZJ5Ne8keNYnrJJbjWfnpYQqCvSQSB3h7ajL7RYhqI6AwhGqspFhCVSFG41hiADDEshRyGGIpY1BKoA1I/GIvGsfjqUQjH4lm/S4+bPSjMmNh6E/aaFzAiuRyOv1hJs2YtOAoBHXmO0mQ2VbqP5RWo1SqxA7VxA3nJyqkEdD0iNMX3OsyKVIeq94jRaEbgedi/LcXi0565Gv2E2edUn7CG/zoPnTF50o54uIDd5s149V/7bUp1DKo79WbbzXQV3nHGWGc7FHRG2lgtdKNNZvvwLND73NgFGjXY8bB8TFWTleDwQOhB/rMOHVeQpx5SXxnJ/Z52/uBgB5eQ9uRwe+49O68JFOX3E+Y3xN1JIuyLsd50GwpkxHG4tXWj/AKzNVsPGbSx6Z0dKAqgDnvcd5s814PqjiP5fIzFg1JYAG3tt/wB/v16raiJKDTDq6T03T+H5Fa7wTDl6bsRPU4iFv6r0P6TM2o3Ph0QLZcWHnUZxkxl2ajQIPUAgKRz1MV4z435SMqE+aV4I/wAMEfOff0Eb4PoF0+PqGdwGyMCCD3ABHUck37yiTSt/BnOTVNndfUcknqTcDzZgOe4YyyeIhry5fhNdamPBjDKez9blPm4JiMmo2Uw78GFRMh3nAcMvPeXEeeDzJGxCfFi0gEERk4EegGghxamGJRAGKYYMUDGLKIAwRixaxyLKoUYgj0XvAxpN6YeOfqf6S8UTbF4WQVvNX0A/1m5UUjgVMz4Qwr9PaTTuU4fp2Ma6Fas6eNuAp6Dv3jH0gtQKIJHSKxcx+kyjcx/hFfeYRs1FRd0IYy1MpywfMgoSjZ50nmzIWIr36dr+kHeePeiPcHpDRqNfnQvNmMsR1BH1FQsZJIAsk9AOSZqNRsXJNvh2RFy42yfKrbjxu4HPTv8ASZfyGRa3gYxxZcgVf+X5u3pNOjGMuAmHM5UMWyupIU7NwPl9OegBPN/aI91sWhoTknJLZDFyDNgfOL/tNbl45ACBF2nb2J/p9oPnVNWFAPC8bVtrNls8DcWYckDgCgB9vfnHg06lS+TIqgVSKQXa66dhwYtc+5GS4Zl8RwDKAQdmRCGx5B8ykG/0l6bWMFP5lXwbTtLHkv8ADy+Mkc+vSuYjW+PnFa4FQMQVBA83Jf8A8j0+wHWYsOj3kvnJyMSDTEkD6+p/aVUK/cNk3HHod4WPNZsrXtD3jIIslTfxAryK7jvOs2f0mI5q4H0+kiZJnvuJQxtSTZF0OwkTIX5VjUR5+0+xMjCviTr6esFDUatzr1biIz5XNgUR2iX1m4AHg+kvzIUjFrhavmMqX5kkwT5csK4sGEJ5KO4MGEIAjBHQA1jVEWoj0WWigMNFmjGsWgj0loiMdiHIml2IYleRdUeh9plVq59OZsboh9Vs/WUEYaMDyP09I04gwozOAQQwF+ojE1S9zX84yfQr8orAWxkg8r6zRpmIBvizcyeZvN9AOkcHjJAe5q8yd/w3wc7MWQizkO+yAVTGGodeLJ9Z5U5Z77NqhjwaQWQE065XA4LAKpqJNvZISWyM+u/EOIbsTFTs4HwFgD0P0+g7mYPDPxRj3lNWuPaXXyci4EZE6AI/AYduRdzzP5s5suSxTs7vXwhQlFuCep7S1NzKCqi2H6TuSuz2fia6UkO+JfXdjdCQgPF4zdX/AF5HScLLmVCraU5sYZWXIh8sMq2aKvfcVfHrOUuJlVlxZHxhhRUG06V0+hM6GhxoyhWy7c3AAZG25T/lK9DfY/0hXpNjFST0v4Y/S6xMW5vJZsh6ZHzBno8UeKAr0Ht0j18afK2QAMKxOE3MMnXgigPQk+0w6nSOhIftdEHcpo1wR15Bi9AvxMbUBEZ2LCxx0H1uoyrknquU3c+Tu4da3/DMuNywIdMaCgNgL7ieepta9hU80ukX+8zt9WI//NTfqNa/5XEjf4uXJnA5+Qf2a2K9Q/Sc8ZIYqm/cWtjRiRV+UAX19T9T3jTmmXzKizmho1G9ckMZQJzlcMOG57yzjBPUiANG5mHfofWK/ObRXX0qJ3BlAPNEwGcDpDRhyvZ3H9IzzZk8yU2WGjUPOaSZPMkgGo8MIQgiGonjI7A1EYogqI1ZRCjEEasDGLmhqA46y8UIwxiIHNCGmMnoen7zGjkGjyD0M2LHTsDVDMIJ4PvNGZmG1R2UdYnzVIA5DWOfURupf4j37Si4EfJW/IRW6h7S0xge59TFh5fmRkY0B5RyTPvk3xrBQ/fPb+OaoFCh+M/lMOJCGWsTKgLrXuw6dZ4LfPpmq8O878qGKDzMJyvsHwqvlgA12AAHYck/WJJpNX9RZHzspZDDqOl9D7Gb31nnbslbcilfOXoCTYGRRXQ1z7n3mNl2kqeqkg/Y1FZ7I+E7WHQj9x9JR+UVU244Pj/Db5kXnAPeLF7Q3BBoXYvdVn4evrzAZuL73CLKDhKmT8w4scOOeCSp6cWw5ocGvadXRYCcXUq+UmsfX+yUnazH6i/tOVpUBbnoOT159FHuTx951NDnKs+ZgbRdwIajib/DA9eaHSFKtwaupKSxf3A8Y1YyZmIAAG1FA4ACqF4+4J+8yhojfZJPU8n6wS8y2QtGjzIdcg+0zKY5xxftCYp8dGxwZSaqrDCj/OLGTnmW2UHjr7wBGLl4+srzIhnkDQ2ajR5kW2SKZ4KtFbNQ6jLmT8+ZImaDTPMgRggCGJ5aOkYsMGKBjAY6Aa9KevuKhA39e3vF6Y8/YySqewo2h3gplINH7QVbj3E6eg8IbIQXRmHwkY14d76fRT6xlvwB7cmZFJIIBNcmgTxDdjZvg+8+iaXSaXHjByYsaOANyqwITsPiJrp1nC8Q/EOkV+MWPMPhJPz/AC8BeeDxfftKWRU74R5ffK3z1GLDoNY6rgtHolkGMrQ4+I1fvwK5Mx+J/hJ8bsMT48igfx0+4nhNvr6RrGyXZxN0sNG5/Cs+MW+NgKvtwPU+kVixMeQrGutKTX6QpjBrPo+m1jHHq3oH8poFwYlFN8TIAzDgEiwf9Z4vwvwXM9ZfLJxp8Z+W2C88KTbdp7LwPxML4brMudg+Zw5aySzK1ILHbliB2gnuvzyL/wBKzwmVzdtYLANz1IYWDAD8zRrsgbDiP95LTkkk4+o+gBsVfec/HkDGgDZNADk39JV7bMrraT05uIbahsTFl6Hh16gj+Ku9dajc7KXPlWUY3jsU20k1Y+07GH8KZSpzam8OJQOD/wAxz2UCjt7cnpfSZNQ2AKfKxjEWBABeyeOfiY966D1mgsm2nsJLVTji+egF8TTBj2YrbO5IZ7pVXqFQg0fr+kxjIa+tXV8mZkAH1PU/yAh7pkJQ4vIDEho1Svc2fSGwjQ0NMtgj2uJGehXaMBFErxxDYKFkk/SUWqAXiy0DZqGbpe6LuUWgsI1+lkykAo8zLkfnmUMnEnnuGh5T3EkyF5ImSDTOUohmgPX2kXgfWCZwFgw9+0ap495nHEYrVGTMasDEAkdh/OLGQyhk4b3PSaPDdA2Z9q8KKORz8uNb+ZjKWKdzwHwpnxNqciK2HHYRTxvevmPqq/uaE6Os8YOn0w2ismYsRkYnzHscufbpX/idrFhRNNj8xTj0uMA4lJ2vmcnhnPoSff8AefPPF/Fn1GVsj0OyoPlRb4USrdKiKWbvorDlvIC9sDYfnkg9eT395WfGUYqeqmvr6Ee0yhu/pOt4xTpgzL/eTyXPq+MAA+l7Cv6TXaOvFPTvwZtHrnw5Fy463Ke9UR3Uzt+OazzVxajESg77WJO4dyTXN+w/aeaBmjTZtp6kKT8dAWV6GrHWrjRlQiaaxkdTH+JNQEKMRkFUN3DDggc0RxZ7TVpfxK4Tb52XBtG0LiQAbfUEHqfX1Jmbxj8P5MFOpGXA4DJlTkbT0DDsa/nOVujqYkL036T1nhOsXUedRdR5NNZtjzfwe5oX7X2nb0OrwYPD8r5kXbmypjxo5JGRVBNm+u0jt3HaeP8ACyy4nK8NnIxD18u7Y0VPBNC7FbTFePeJ+Y+PGBtXBhTFtux5gF5WHJHL2eI8penf8ojJOcrbNebxLEjO2N0IJJGMY1ZRY6AGxXMTg/FOXGKxJjU0Ru8vGGIIF81fNfuZyTm4oQA00tXLpDtOX7nZ09V4/qsoK5MpIu+Cx5mMH3J+sUDCBi5M2KXA3dJui7hAw2Y0onFxLp36GNv4QR2iS9xmzInmkdf1jRl6+4i/rALzXRgy8q4u5dxbNQy5TCLuKZospUZIflArrEM0jNFM0nKQS90kXcklkNRtXwxMmO1Px/Ca6bQR3Hf6zl5tOycN/vi4eXMU2lD0BW+eaa+b+omg+Lb9u4CxVqflYf6yaUZe4XcWYDIHm7VadCodGsgfEp6j39/tMT42BAKkX0BBs/SBxceQp2a9BpDlYKOB8zueiL3Yz2f4e0QZWLKV02Fd+wFQXbj48jn5uAbHQDgTlp4X+XwLiahmykO6bSWqvhQ+gAP3LH0jPxB4idLg/JqVbK4PnkHcMWPda4l9CTyfrLqoRy7Iv1OkI8V/FLavKAx2onCCztocAkDp+k8/mb4m+p6fWIRjuUr824AVCJ/X+sm52qOptYJLoO49NU2w4iSU3eYo/haqavqK/wCmZgY/TN8Q7juOljoR+8y3BFW68kBhho7XaXZkYKCEJLYySDaX1BHX/tMxcR7om1To9H4B48Ex5NNl/wCVlq2pSRt5VbINc9+as8dJg1WhHmsEvygzDzCRQUGrJFj0/UTnhgFPvO4UfBplxMNnmEZGBU7mU/Io7Vzf1loLJ0GeosafPRu0OrCI+UgBUxMMalxuRaIXb3uz255JnlC19Z0vGddtRdMrI6qRkZ1+IFytbQSoIrnoSDc5IMGrNSlsShGlYwGWDF3CBiJjjQZe6L3SxHsA0GGDBUAfMft6yxkHpGQB+Juo7ERPmD0uMw169QeJnJhbAFcEtBLSri2MMuS4FyBoLMHtMmRQObiTlPrBcxMkzUWzRbNIzRZMnKQaLuXF3JEsIvOxIBNm7Nnv6xU62bSodNiYVvohv1sftOQJNlWErEdP07T3Wg8VfHjBc79QwBxYzTLhUgfE3+au3aeRxaUobItx0UgFVP8Am7E+0M6xk5um7Xdn3Bl9P0q5cEpNtYxPT+JNlxO9sr53QglufKYk2VPStvftPHZg1ktZLEncTe4nkm/WE3iGQ3uN319ZePVrfxgkcWOg/wDM05RnwxYxcQdOLdfbn7iFn+Y/Y/ciPVcdKUvfZ3AE1Xarj9P4OMh/52NSa4cOOe/IFcQYPEs5xwRzxDozrN+GnF7cunel3WMoHFXVMBz7QdN+FdVkalVKsjccuLbx1N3094Ka6J5LyVl1ByaYFr3Y2CKb48sj5PYg8/8A2mLBpXyGkUseproB6k9APczu6z8PJpxtfU42sXkTGC6hhdDcOv8AvpMebxfanloQE67F4BPqfX7zo/Tv1N0bU1VJ3EvTqmnrIxXJkHIHXHjPYm/mb9vrMeu8WfKbY2SWJJ5LE3ZP6zHk1BJMXcSWrSxhwKodsbcu4q4QMlY40GEDFAywY1gGgx+mWz9JmBmjTPRlIvcDLz8nmK3VLyOQSJVQt2zDEbuIJaATXSCWgcjUHukuLuXcFmGXIpkbLXEBchmb6MRlgFoLNBJk2wls0AmQmCTJthLuSBcuLZjRpHBTbY3XQU2T7AD7yHw84/mIDHot8qPU+8To9UMZ3Ly38R7fQf1lZtcW55JPUmNHGrkGTb2Rp/MhAQbujQ55PbmYcuZnJZjZPJMWTckWU3IyjQUkoS4owSDnjg+0b+YYHrZ94GMQTHUmuBaTNba567QR4hkHAYi+td5mJlXHerPyDFDXzM3VifvAg3Jcm5N8jUHcu4FywZrMGDCBgS7jWAMGGouLWaH+EV6x0BkqoxTREzAw0yVGUjUOz5DuMW+QnrByPZgbpnIFBlpVwN0lxbCMEtesivQlDJzca0ALKDcFjUF8pMWTFbCFcEmUTBJiNhLJgkyXBJiNmLuSDckBhCwpJIgxckuSExBDWSSMjBJAkkmASVJJMYsSSSTGLEISSQmLklyRgB4uoj8nU/SSSOuDCTLEkk3Zi2gmVJMwBJ1hZeskk3RiZOggCSSAJUoypIDFGUZJIrMCZRkkisxUkkkUx//Z"/>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dirty="0"/>
          </a:p>
        </p:txBody>
      </p:sp>
      <p:pic>
        <p:nvPicPr>
          <p:cNvPr id="5" name="Picture 4" descr="dna1.jpg"/>
          <p:cNvPicPr>
            <a:picLocks noChangeAspect="1"/>
          </p:cNvPicPr>
          <p:nvPr/>
        </p:nvPicPr>
        <p:blipFill>
          <a:blip r:embed="rId2" cstate="print"/>
          <a:stretch>
            <a:fillRect/>
          </a:stretch>
        </p:blipFill>
        <p:spPr>
          <a:xfrm>
            <a:off x="4572000" y="5334000"/>
            <a:ext cx="3505200" cy="137160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and goal</a:t>
            </a:r>
            <a:endParaRPr lang="en-US" dirty="0"/>
          </a:p>
        </p:txBody>
      </p:sp>
      <p:sp>
        <p:nvSpPr>
          <p:cNvPr id="3" name="Content Placeholder 2"/>
          <p:cNvSpPr>
            <a:spLocks noGrp="1"/>
          </p:cNvSpPr>
          <p:nvPr>
            <p:ph idx="1"/>
          </p:nvPr>
        </p:nvSpPr>
        <p:spPr/>
        <p:txBody>
          <a:bodyPr/>
          <a:lstStyle/>
          <a:p>
            <a:pPr>
              <a:buNone/>
            </a:pPr>
            <a:endParaRPr lang="en-US" sz="2800" dirty="0" smtClean="0">
              <a:ea typeface="Futura" charset="0"/>
              <a:cs typeface="Futura" charset="0"/>
              <a:sym typeface="Futura" charset="0"/>
            </a:endParaRPr>
          </a:p>
          <a:p>
            <a:pPr>
              <a:buNone/>
            </a:pPr>
            <a:r>
              <a:rPr lang="en-US" sz="2800" dirty="0" smtClean="0">
                <a:ea typeface="Futura" charset="0"/>
                <a:cs typeface="Futura" charset="0"/>
                <a:sym typeface="Futura" charset="0"/>
              </a:rPr>
              <a:t>The purpose and goal of the query is to increase the oncology nurse’s knowledge of genetics and genomics and its relation to cancer care.</a:t>
            </a:r>
            <a:endParaRPr lang="en-US" sz="2800" dirty="0" smtClean="0">
              <a:sym typeface="Futura" charset="0"/>
            </a:endParaRP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Focused Question</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sz="2800" dirty="0" smtClean="0">
                <a:ea typeface="Futura" charset="0"/>
                <a:cs typeface="Futura" charset="0"/>
                <a:sym typeface="Futura" charset="0"/>
              </a:rPr>
              <a:t>With what educational program can oncology nurses be provided to effectively implement knowledge of genetics and genomics, and how will it be utilized in the diagnosis, treatment, and prevention of cancer to improve client outcomes?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
            </a:pPr>
            <a:r>
              <a:rPr lang="en-US" sz="2000" dirty="0" smtClean="0"/>
              <a:t>The team developed relative search terms by using the PPAARE acronym.</a:t>
            </a:r>
          </a:p>
          <a:p>
            <a:pPr>
              <a:buFont typeface="Wingdings" pitchFamily="2" charset="2"/>
              <a:buChar char="§"/>
            </a:pPr>
            <a:endParaRPr lang="en-US" sz="2000" dirty="0" smtClean="0"/>
          </a:p>
          <a:p>
            <a:pPr>
              <a:buFont typeface="Wingdings" pitchFamily="2" charset="2"/>
              <a:buChar char="§"/>
            </a:pPr>
            <a:r>
              <a:rPr lang="en-US" sz="2000" dirty="0" smtClean="0"/>
              <a:t>Databases explored included PubMed, CINHAL, Cochrane, and Google Scholar.</a:t>
            </a:r>
          </a:p>
          <a:p>
            <a:pPr>
              <a:buFont typeface="Wingdings" pitchFamily="2" charset="2"/>
              <a:buChar char="§"/>
            </a:pPr>
            <a:endParaRPr lang="en-US" sz="2000" dirty="0" smtClean="0"/>
          </a:p>
          <a:p>
            <a:pPr>
              <a:buFont typeface="Wingdings" pitchFamily="2" charset="2"/>
              <a:buChar char="§"/>
            </a:pPr>
            <a:r>
              <a:rPr lang="en-US" sz="2000" dirty="0" smtClean="0"/>
              <a:t>Search terms included educational programs, nursing, oncology nurses, cancer prevention, cancer diagnosis, cancer treatment, genetics, and genomics.</a:t>
            </a:r>
          </a:p>
          <a:p>
            <a:pPr>
              <a:buFont typeface="Wingdings" pitchFamily="2" charset="2"/>
              <a:buChar char="§"/>
            </a:pPr>
            <a:endParaRPr lang="en-US" sz="2000" dirty="0" smtClean="0"/>
          </a:p>
          <a:p>
            <a:pPr>
              <a:buFont typeface="Wingdings" pitchFamily="2" charset="2"/>
              <a:buChar char="§"/>
            </a:pPr>
            <a:r>
              <a:rPr lang="en-US" sz="2000" dirty="0" smtClean="0"/>
              <a:t>The team read abstracts and full articles to determine applicability of the resources.</a:t>
            </a:r>
            <a:endParaRPr 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PPAARE Table</a:t>
            </a:r>
            <a:endParaRPr lang="en-US" dirty="0"/>
          </a:p>
        </p:txBody>
      </p:sp>
      <p:graphicFrame>
        <p:nvGraphicFramePr>
          <p:cNvPr id="4" name="Content Placeholder 3"/>
          <p:cNvGraphicFramePr>
            <a:graphicFrameLocks noGrp="1"/>
          </p:cNvGraphicFramePr>
          <p:nvPr>
            <p:ph idx="1"/>
          </p:nvPr>
        </p:nvGraphicFramePr>
        <p:xfrm>
          <a:off x="609600" y="1752600"/>
          <a:ext cx="7239000" cy="4389120"/>
        </p:xfrm>
        <a:graphic>
          <a:graphicData uri="http://schemas.openxmlformats.org/drawingml/2006/table">
            <a:tbl>
              <a:tblPr firstRow="1" bandRow="1">
                <a:tableStyleId>{5C22544A-7EE6-4342-B048-85BDC9FD1C3A}</a:tableStyleId>
              </a:tblPr>
              <a:tblGrid>
                <a:gridCol w="3619500"/>
                <a:gridCol w="3619500"/>
              </a:tblGrid>
              <a:tr h="533400">
                <a:tc>
                  <a:txBody>
                    <a:bodyPr/>
                    <a:lstStyle/>
                    <a:p>
                      <a:endParaRPr lang="en-US" dirty="0"/>
                    </a:p>
                  </a:txBody>
                  <a:tcPr/>
                </a:tc>
                <a:tc>
                  <a:txBody>
                    <a:bodyPr/>
                    <a:lstStyle/>
                    <a:p>
                      <a:endParaRPr lang="en-US" dirty="0"/>
                    </a:p>
                  </a:txBody>
                  <a:tcPr/>
                </a:tc>
              </a:tr>
              <a:tr h="370840">
                <a:tc>
                  <a:txBody>
                    <a:bodyPr/>
                    <a:lstStyle/>
                    <a:p>
                      <a:pPr algn="ctr"/>
                      <a:r>
                        <a:rPr lang="en-US" dirty="0" smtClean="0"/>
                        <a:t>Problem</a:t>
                      </a:r>
                      <a:endParaRPr lang="en-US" dirty="0"/>
                    </a:p>
                  </a:txBody>
                  <a:tcPr/>
                </a:tc>
                <a:tc>
                  <a:txBody>
                    <a:bodyPr/>
                    <a:lstStyle/>
                    <a:p>
                      <a:pPr algn="ctr"/>
                      <a:r>
                        <a:rPr lang="en-US" dirty="0" smtClean="0"/>
                        <a:t>Lack of genetics/genomics knowledge</a:t>
                      </a:r>
                      <a:endParaRPr lang="en-US" dirty="0"/>
                    </a:p>
                  </a:txBody>
                  <a:tcPr/>
                </a:tc>
              </a:tr>
              <a:tr h="370840">
                <a:tc>
                  <a:txBody>
                    <a:bodyPr/>
                    <a:lstStyle/>
                    <a:p>
                      <a:pPr algn="ctr"/>
                      <a:r>
                        <a:rPr lang="en-US" dirty="0" smtClean="0"/>
                        <a:t>Patient/Demographic</a:t>
                      </a:r>
                      <a:endParaRPr lang="en-US" dirty="0"/>
                    </a:p>
                  </a:txBody>
                  <a:tcPr/>
                </a:tc>
                <a:tc>
                  <a:txBody>
                    <a:bodyPr/>
                    <a:lstStyle/>
                    <a:p>
                      <a:pPr algn="ctr"/>
                      <a:r>
                        <a:rPr lang="en-US" dirty="0" smtClean="0"/>
                        <a:t>Oncology nurses</a:t>
                      </a:r>
                      <a:endParaRPr lang="en-US" dirty="0"/>
                    </a:p>
                  </a:txBody>
                  <a:tcPr/>
                </a:tc>
              </a:tr>
              <a:tr h="370840">
                <a:tc>
                  <a:txBody>
                    <a:bodyPr/>
                    <a:lstStyle/>
                    <a:p>
                      <a:pPr algn="ctr"/>
                      <a:r>
                        <a:rPr lang="en-US" dirty="0" smtClean="0"/>
                        <a:t>Action</a:t>
                      </a:r>
                      <a:endParaRPr lang="en-US" dirty="0"/>
                    </a:p>
                  </a:txBody>
                  <a:tcPr/>
                </a:tc>
                <a:tc>
                  <a:txBody>
                    <a:bodyPr/>
                    <a:lstStyle/>
                    <a:p>
                      <a:pPr algn="ctr"/>
                      <a:r>
                        <a:rPr lang="en-US" dirty="0" smtClean="0"/>
                        <a:t>Implementation of genetics/genomics cancer</a:t>
                      </a:r>
                      <a:r>
                        <a:rPr lang="en-US" baseline="0" dirty="0" smtClean="0"/>
                        <a:t> education program </a:t>
                      </a:r>
                      <a:endParaRPr lang="en-US" dirty="0"/>
                    </a:p>
                  </a:txBody>
                  <a:tcPr/>
                </a:tc>
              </a:tr>
              <a:tr h="370840">
                <a:tc>
                  <a:txBody>
                    <a:bodyPr/>
                    <a:lstStyle/>
                    <a:p>
                      <a:pPr algn="ctr"/>
                      <a:r>
                        <a:rPr lang="en-US" dirty="0" smtClean="0"/>
                        <a:t>Alternative</a:t>
                      </a:r>
                    </a:p>
                  </a:txBody>
                  <a:tcPr/>
                </a:tc>
                <a:tc>
                  <a:txBody>
                    <a:bodyPr/>
                    <a:lstStyle/>
                    <a:p>
                      <a:pPr algn="ctr"/>
                      <a:r>
                        <a:rPr lang="en-US" dirty="0" smtClean="0"/>
                        <a:t>(none)</a:t>
                      </a:r>
                      <a:endParaRPr lang="en-US" dirty="0"/>
                    </a:p>
                  </a:txBody>
                  <a:tcPr/>
                </a:tc>
              </a:tr>
              <a:tr h="370840">
                <a:tc>
                  <a:txBody>
                    <a:bodyPr/>
                    <a:lstStyle/>
                    <a:p>
                      <a:pPr algn="ctr"/>
                      <a:r>
                        <a:rPr lang="en-US" dirty="0" smtClean="0"/>
                        <a:t>Result</a:t>
                      </a:r>
                      <a:endParaRPr lang="en-US" dirty="0"/>
                    </a:p>
                  </a:txBody>
                  <a:tcPr/>
                </a:tc>
                <a:tc>
                  <a:txBody>
                    <a:bodyPr/>
                    <a:lstStyle/>
                    <a:p>
                      <a:pPr algn="ctr"/>
                      <a:r>
                        <a:rPr lang="en-US" dirty="0" smtClean="0"/>
                        <a:t>Improved patient outcomes, higher cancer prevention</a:t>
                      </a:r>
                      <a:r>
                        <a:rPr lang="en-US" baseline="0" dirty="0" smtClean="0"/>
                        <a:t> and success rates, early diagnosis and treatment rates</a:t>
                      </a:r>
                    </a:p>
                  </a:txBody>
                  <a:tcPr/>
                </a:tc>
              </a:tr>
              <a:tr h="370840">
                <a:tc>
                  <a:txBody>
                    <a:bodyPr/>
                    <a:lstStyle/>
                    <a:p>
                      <a:pPr algn="ctr"/>
                      <a:r>
                        <a:rPr lang="en-US" dirty="0" smtClean="0"/>
                        <a:t>Evidence</a:t>
                      </a:r>
                      <a:endParaRPr lang="en-US" dirty="0"/>
                    </a:p>
                  </a:txBody>
                  <a:tcPr/>
                </a:tc>
                <a:tc>
                  <a:txBody>
                    <a:bodyPr/>
                    <a:lstStyle/>
                    <a:p>
                      <a:pPr algn="ctr"/>
                      <a:r>
                        <a:rPr lang="en-US" dirty="0" smtClean="0"/>
                        <a:t>Highest available</a:t>
                      </a:r>
                      <a:endParaRPr 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Relevant Evidence</a:t>
            </a:r>
            <a:endParaRPr lang="en-US" dirty="0"/>
          </a:p>
        </p:txBody>
      </p:sp>
      <p:sp>
        <p:nvSpPr>
          <p:cNvPr id="3" name="Content Placeholder 2"/>
          <p:cNvSpPr>
            <a:spLocks noGrp="1"/>
          </p:cNvSpPr>
          <p:nvPr>
            <p:ph idx="1"/>
          </p:nvPr>
        </p:nvSpPr>
        <p:spPr/>
        <p:txBody>
          <a:bodyPr>
            <a:normAutofit lnSpcReduction="10000"/>
          </a:bodyPr>
          <a:lstStyle/>
          <a:p>
            <a:pPr>
              <a:buFont typeface="Wingdings" pitchFamily="2" charset="2"/>
              <a:buChar char="§"/>
            </a:pPr>
            <a:r>
              <a:rPr lang="en-US" sz="2400" dirty="0" smtClean="0"/>
              <a:t>Two qualitative studies were found that were relevant to the focused question.</a:t>
            </a:r>
          </a:p>
          <a:p>
            <a:pPr>
              <a:buFont typeface="Wingdings" pitchFamily="2" charset="2"/>
              <a:buChar char="§"/>
            </a:pPr>
            <a:endParaRPr lang="en-US" sz="2400" dirty="0" smtClean="0"/>
          </a:p>
          <a:p>
            <a:pPr>
              <a:buFont typeface="Wingdings" pitchFamily="2" charset="2"/>
              <a:buChar char="§"/>
            </a:pPr>
            <a:r>
              <a:rPr lang="en-US" sz="2400" dirty="0" smtClean="0"/>
              <a:t>No quantitative studies were found that related to the focused question. </a:t>
            </a:r>
          </a:p>
          <a:p>
            <a:pPr>
              <a:buFont typeface="Wingdings" pitchFamily="2" charset="2"/>
              <a:buChar char="§"/>
            </a:pPr>
            <a:endParaRPr lang="en-US" sz="2400" dirty="0" smtClean="0"/>
          </a:p>
          <a:p>
            <a:pPr>
              <a:buFont typeface="Wingdings" pitchFamily="2" charset="2"/>
              <a:buChar char="§"/>
            </a:pPr>
            <a:r>
              <a:rPr lang="en-US" sz="2400" dirty="0" smtClean="0"/>
              <a:t>The search did not reveal a meta-analysis or systematic review related to the focused question. </a:t>
            </a:r>
          </a:p>
          <a:p>
            <a:pPr>
              <a:buFont typeface="Wingdings" pitchFamily="2" charset="2"/>
              <a:buChar char="§"/>
            </a:pPr>
            <a:endParaRPr lang="en-US" sz="2400" dirty="0" smtClean="0"/>
          </a:p>
          <a:p>
            <a:pPr>
              <a:buFont typeface="Wingdings" pitchFamily="2" charset="2"/>
              <a:buChar char="§"/>
            </a:pPr>
            <a:r>
              <a:rPr lang="en-US" sz="2400" dirty="0" smtClean="0"/>
              <a:t>Overall, the team found a limited amount, but trustworthy evidence relevant to the focused question. </a:t>
            </a:r>
            <a:endParaRPr lang="en-US" sz="24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156</TotalTime>
  <Words>1062</Words>
  <Application>Microsoft Office PowerPoint</Application>
  <PresentationFormat>On-screen Show (4:3)</PresentationFormat>
  <Paragraphs>110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Opulent</vt:lpstr>
      <vt:lpstr>Evidence-Based Practice Team Project</vt:lpstr>
      <vt:lpstr>Evidence-Based Practice </vt:lpstr>
      <vt:lpstr>Case Study</vt:lpstr>
      <vt:lpstr>Slide 4</vt:lpstr>
      <vt:lpstr>Purpose and goal</vt:lpstr>
      <vt:lpstr>Focused Question</vt:lpstr>
      <vt:lpstr>Research</vt:lpstr>
      <vt:lpstr>PPAARE Table</vt:lpstr>
      <vt:lpstr>Relevant Evidence</vt:lpstr>
      <vt:lpstr>Qualitative studies</vt:lpstr>
      <vt:lpstr>Evidence found</vt:lpstr>
      <vt:lpstr>Course of action</vt:lpstr>
      <vt:lpstr>Conclusion</vt:lpstr>
      <vt:lpstr>References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Evidence-Based Practice Team Project</dc:title>
  <dc:creator>Thomas</dc:creator>
  <cp:lastModifiedBy>Thomas</cp:lastModifiedBy>
  <cp:revision>37</cp:revision>
  <dcterms:created xsi:type="dcterms:W3CDTF">2013-10-19T01:04:42Z</dcterms:created>
  <dcterms:modified xsi:type="dcterms:W3CDTF">2013-10-19T15:04:01Z</dcterms:modified>
</cp:coreProperties>
</file>