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Default Extension="png" ContentType="image/png"/>
  <Default Extension="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0233600" cy="40233600"/>
  <p:notesSz cx="6858000" cy="9144000"/>
  <p:defaultTextStyle>
    <a:defPPr>
      <a:defRPr lang="en-US"/>
    </a:defPPr>
    <a:lvl1pPr marL="0" algn="l" defTabSz="4022866" rtl="0" eaLnBrk="1" latinLnBrk="0" hangingPunct="1">
      <a:defRPr sz="7883" kern="1200">
        <a:solidFill>
          <a:schemeClr val="tx1"/>
        </a:solidFill>
        <a:latin typeface="+mn-lt"/>
        <a:ea typeface="+mn-ea"/>
        <a:cs typeface="+mn-cs"/>
      </a:defRPr>
    </a:lvl1pPr>
    <a:lvl2pPr marL="2011434" algn="l" defTabSz="4022866" rtl="0" eaLnBrk="1" latinLnBrk="0" hangingPunct="1">
      <a:defRPr sz="7883" kern="1200">
        <a:solidFill>
          <a:schemeClr val="tx1"/>
        </a:solidFill>
        <a:latin typeface="+mn-lt"/>
        <a:ea typeface="+mn-ea"/>
        <a:cs typeface="+mn-cs"/>
      </a:defRPr>
    </a:lvl2pPr>
    <a:lvl3pPr marL="4022866" algn="l" defTabSz="4022866" rtl="0" eaLnBrk="1" latinLnBrk="0" hangingPunct="1">
      <a:defRPr sz="7883" kern="1200">
        <a:solidFill>
          <a:schemeClr val="tx1"/>
        </a:solidFill>
        <a:latin typeface="+mn-lt"/>
        <a:ea typeface="+mn-ea"/>
        <a:cs typeface="+mn-cs"/>
      </a:defRPr>
    </a:lvl3pPr>
    <a:lvl4pPr marL="6034300" algn="l" defTabSz="4022866" rtl="0" eaLnBrk="1" latinLnBrk="0" hangingPunct="1">
      <a:defRPr sz="7883" kern="1200">
        <a:solidFill>
          <a:schemeClr val="tx1"/>
        </a:solidFill>
        <a:latin typeface="+mn-lt"/>
        <a:ea typeface="+mn-ea"/>
        <a:cs typeface="+mn-cs"/>
      </a:defRPr>
    </a:lvl4pPr>
    <a:lvl5pPr marL="8045732" algn="l" defTabSz="4022866" rtl="0" eaLnBrk="1" latinLnBrk="0" hangingPunct="1">
      <a:defRPr sz="7883" kern="1200">
        <a:solidFill>
          <a:schemeClr val="tx1"/>
        </a:solidFill>
        <a:latin typeface="+mn-lt"/>
        <a:ea typeface="+mn-ea"/>
        <a:cs typeface="+mn-cs"/>
      </a:defRPr>
    </a:lvl5pPr>
    <a:lvl6pPr marL="10057166" algn="l" defTabSz="4022866" rtl="0" eaLnBrk="1" latinLnBrk="0" hangingPunct="1">
      <a:defRPr sz="7883" kern="1200">
        <a:solidFill>
          <a:schemeClr val="tx1"/>
        </a:solidFill>
        <a:latin typeface="+mn-lt"/>
        <a:ea typeface="+mn-ea"/>
        <a:cs typeface="+mn-cs"/>
      </a:defRPr>
    </a:lvl6pPr>
    <a:lvl7pPr marL="12068600" algn="l" defTabSz="4022866" rtl="0" eaLnBrk="1" latinLnBrk="0" hangingPunct="1">
      <a:defRPr sz="7883" kern="1200">
        <a:solidFill>
          <a:schemeClr val="tx1"/>
        </a:solidFill>
        <a:latin typeface="+mn-lt"/>
        <a:ea typeface="+mn-ea"/>
        <a:cs typeface="+mn-cs"/>
      </a:defRPr>
    </a:lvl7pPr>
    <a:lvl8pPr marL="14080032" algn="l" defTabSz="4022866" rtl="0" eaLnBrk="1" latinLnBrk="0" hangingPunct="1">
      <a:defRPr sz="7883" kern="1200">
        <a:solidFill>
          <a:schemeClr val="tx1"/>
        </a:solidFill>
        <a:latin typeface="+mn-lt"/>
        <a:ea typeface="+mn-ea"/>
        <a:cs typeface="+mn-cs"/>
      </a:defRPr>
    </a:lvl8pPr>
    <a:lvl9pPr marL="16091466" algn="l" defTabSz="4022866" rtl="0" eaLnBrk="1" latinLnBrk="0" hangingPunct="1">
      <a:defRPr sz="7883"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055" userDrawn="1">
          <p15:clr>
            <a:srgbClr val="A4A3A4"/>
          </p15:clr>
        </p15:guide>
        <p15:guide id="2" orient="horz" pos="352" userDrawn="1">
          <p15:clr>
            <a:srgbClr val="A4A3A4"/>
          </p15:clr>
        </p15:guide>
        <p15:guide id="3" orient="horz" pos="24640" userDrawn="1">
          <p15:clr>
            <a:srgbClr val="A4A3A4"/>
          </p15:clr>
        </p15:guide>
        <p15:guide id="4" orient="horz" userDrawn="1">
          <p15:clr>
            <a:srgbClr val="A4A3A4"/>
          </p15:clr>
        </p15:guide>
        <p15:guide id="5" pos="533" userDrawn="1">
          <p15:clr>
            <a:srgbClr val="A4A3A4"/>
          </p15:clr>
        </p15:guide>
        <p15:guide id="6" pos="24879"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EAEAEA"/>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004" autoAdjust="0"/>
  </p:normalViewPr>
  <p:slideViewPr>
    <p:cSldViewPr snapToGrid="0" snapToObjects="1" showGuides="1">
      <p:cViewPr>
        <p:scale>
          <a:sx n="33" d="100"/>
          <a:sy n="33" d="100"/>
        </p:scale>
        <p:origin x="162" y="5424"/>
      </p:cViewPr>
      <p:guideLst>
        <p:guide orient="horz" pos="4055"/>
        <p:guide orient="horz" pos="352"/>
        <p:guide orient="horz" pos="24640"/>
        <p:guide orient="horz"/>
        <p:guide pos="533"/>
        <p:guide pos="24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10/19/2013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dirty="0"/>
          </a:p>
        </p:txBody>
      </p:sp>
    </p:spTree>
    <p:extLst>
      <p:ext uri="{BB962C8B-B14F-4D97-AF65-F5344CB8AC3E}">
        <p14:creationId xmlns="" xmlns:p14="http://schemas.microsoft.com/office/powerpoint/2010/main" val="266865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10/19/2013</a:t>
            </a:fld>
            <a:endParaRPr lang="en-US" dirty="0"/>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 xmlns:p14="http://schemas.microsoft.com/office/powerpoint/2010/main" val="1019151339"/>
      </p:ext>
    </p:extLst>
  </p:cSld>
  <p:clrMap bg1="lt1" tx1="dk1" bg2="lt2" tx2="dk2" accent1="accent1" accent2="accent2" accent3="accent3" accent4="accent4" accent5="accent5" accent6="accent6" hlink="hlink" folHlink="folHlink"/>
  <p:notesStyle>
    <a:lvl1pPr marL="0" algn="l" defTabSz="4022866" rtl="0" eaLnBrk="1" latinLnBrk="0" hangingPunct="1">
      <a:defRPr sz="5316" kern="1200">
        <a:solidFill>
          <a:schemeClr val="tx1"/>
        </a:solidFill>
        <a:latin typeface="+mn-lt"/>
        <a:ea typeface="+mn-ea"/>
        <a:cs typeface="+mn-cs"/>
      </a:defRPr>
    </a:lvl1pPr>
    <a:lvl2pPr marL="2011434" algn="l" defTabSz="4022866" rtl="0" eaLnBrk="1" latinLnBrk="0" hangingPunct="1">
      <a:defRPr sz="5316" kern="1200">
        <a:solidFill>
          <a:schemeClr val="tx1"/>
        </a:solidFill>
        <a:latin typeface="+mn-lt"/>
        <a:ea typeface="+mn-ea"/>
        <a:cs typeface="+mn-cs"/>
      </a:defRPr>
    </a:lvl2pPr>
    <a:lvl3pPr marL="4022866" algn="l" defTabSz="4022866" rtl="0" eaLnBrk="1" latinLnBrk="0" hangingPunct="1">
      <a:defRPr sz="5316" kern="1200">
        <a:solidFill>
          <a:schemeClr val="tx1"/>
        </a:solidFill>
        <a:latin typeface="+mn-lt"/>
        <a:ea typeface="+mn-ea"/>
        <a:cs typeface="+mn-cs"/>
      </a:defRPr>
    </a:lvl3pPr>
    <a:lvl4pPr marL="6034300" algn="l" defTabSz="4022866" rtl="0" eaLnBrk="1" latinLnBrk="0" hangingPunct="1">
      <a:defRPr sz="5316" kern="1200">
        <a:solidFill>
          <a:schemeClr val="tx1"/>
        </a:solidFill>
        <a:latin typeface="+mn-lt"/>
        <a:ea typeface="+mn-ea"/>
        <a:cs typeface="+mn-cs"/>
      </a:defRPr>
    </a:lvl4pPr>
    <a:lvl5pPr marL="8045732" algn="l" defTabSz="4022866" rtl="0" eaLnBrk="1" latinLnBrk="0" hangingPunct="1">
      <a:defRPr sz="5316" kern="1200">
        <a:solidFill>
          <a:schemeClr val="tx1"/>
        </a:solidFill>
        <a:latin typeface="+mn-lt"/>
        <a:ea typeface="+mn-ea"/>
        <a:cs typeface="+mn-cs"/>
      </a:defRPr>
    </a:lvl5pPr>
    <a:lvl6pPr marL="10057166" algn="l" defTabSz="4022866" rtl="0" eaLnBrk="1" latinLnBrk="0" hangingPunct="1">
      <a:defRPr sz="5316" kern="1200">
        <a:solidFill>
          <a:schemeClr val="tx1"/>
        </a:solidFill>
        <a:latin typeface="+mn-lt"/>
        <a:ea typeface="+mn-ea"/>
        <a:cs typeface="+mn-cs"/>
      </a:defRPr>
    </a:lvl6pPr>
    <a:lvl7pPr marL="12068600" algn="l" defTabSz="4022866" rtl="0" eaLnBrk="1" latinLnBrk="0" hangingPunct="1">
      <a:defRPr sz="5316" kern="1200">
        <a:solidFill>
          <a:schemeClr val="tx1"/>
        </a:solidFill>
        <a:latin typeface="+mn-lt"/>
        <a:ea typeface="+mn-ea"/>
        <a:cs typeface="+mn-cs"/>
      </a:defRPr>
    </a:lvl7pPr>
    <a:lvl8pPr marL="14080032" algn="l" defTabSz="4022866" rtl="0" eaLnBrk="1" latinLnBrk="0" hangingPunct="1">
      <a:defRPr sz="5316" kern="1200">
        <a:solidFill>
          <a:schemeClr val="tx1"/>
        </a:solidFill>
        <a:latin typeface="+mn-lt"/>
        <a:ea typeface="+mn-ea"/>
        <a:cs typeface="+mn-cs"/>
      </a:defRPr>
    </a:lvl8pPr>
    <a:lvl9pPr marL="16091466" algn="l" defTabSz="4022866" rtl="0" eaLnBrk="1" latinLnBrk="0" hangingPunct="1">
      <a:defRPr sz="53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 xmlns:p14="http://schemas.microsoft.com/office/powerpoint/2010/main" val="183228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40" y="7181555"/>
            <a:ext cx="19002555"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845480" y="6428178"/>
            <a:ext cx="18987556"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845477" y="17363124"/>
            <a:ext cx="18992195"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20403478" y="6428178"/>
            <a:ext cx="18987310"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403478" y="7181555"/>
            <a:ext cx="18987310"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403478" y="17384345"/>
            <a:ext cx="18982093"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396200" y="18137719"/>
            <a:ext cx="18989371"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418196" y="31378210"/>
            <a:ext cx="18972591"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403478" y="32150383"/>
            <a:ext cx="18982093"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828840" y="18169344"/>
            <a:ext cx="19004196"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81"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affiliations</a:t>
            </a:r>
            <a:endParaRPr lang="en-US" dirty="0"/>
          </a:p>
        </p:txBody>
      </p:sp>
      <p:sp>
        <p:nvSpPr>
          <p:cNvPr id="82"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authors</a:t>
            </a:r>
            <a:endParaRPr lang="en-US" dirty="0"/>
          </a:p>
        </p:txBody>
      </p:sp>
      <p:sp>
        <p:nvSpPr>
          <p:cNvPr id="88" name="Text Placeholder 76"/>
          <p:cNvSpPr>
            <a:spLocks noGrp="1"/>
          </p:cNvSpPr>
          <p:nvPr>
            <p:ph type="body" sz="quarter" idx="153"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37" y="7129168"/>
            <a:ext cx="12458671"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845477" y="6428178"/>
            <a:ext cx="12442032"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845477" y="21840525"/>
            <a:ext cx="12460125"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863574" y="21067020"/>
            <a:ext cx="12442031"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3891420" y="25828838"/>
            <a:ext cx="12440573"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3891420" y="25137550"/>
            <a:ext cx="1244057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3898697" y="7138870"/>
            <a:ext cx="12440573"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892878" y="6428178"/>
            <a:ext cx="12447852" cy="706660"/>
          </a:xfrm>
          <a:prstGeom prst="rect">
            <a:avLst/>
          </a:prstGeom>
          <a:noFill/>
        </p:spPr>
        <p:txBody>
          <a:bodyPr wrap="square" lIns="91436" tIns="91436" rIns="91436" bIns="91436" anchor="ctr" anchorCtr="0">
            <a:spAutoFit/>
          </a:bodyPr>
          <a:lstStyle>
            <a:lvl1pPr marL="0" indent="0" algn="ctr">
              <a:buNone/>
              <a:tabLst/>
              <a:defRPr sz="3392"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6946097" y="64281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6946097" y="7129168"/>
            <a:ext cx="12444693"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6946097" y="210277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6941486" y="21728765"/>
            <a:ext cx="12449306"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6946097" y="31378210"/>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6946098" y="32079200"/>
            <a:ext cx="12449306"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41" y="7181555"/>
            <a:ext cx="9218745"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845481" y="6428178"/>
            <a:ext cx="9211469" cy="748980"/>
          </a:xfrm>
          <a:prstGeom prst="rect">
            <a:avLst/>
          </a:prstGeom>
          <a:noFill/>
        </p:spPr>
        <p:txBody>
          <a:bodyPr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827382" y="18077257"/>
            <a:ext cx="9220200"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845477" y="17363124"/>
            <a:ext cx="9212924"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0621566" y="7171853"/>
            <a:ext cx="18993377"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0621567" y="6428178"/>
            <a:ext cx="18993379" cy="748980"/>
          </a:xfrm>
          <a:prstGeom prst="rect">
            <a:avLst/>
          </a:prstGeom>
          <a:noFill/>
        </p:spPr>
        <p:txBody>
          <a:bodyPr wrap="square" lIns="91436" tIns="91436" rIns="91436" bIns="91436" anchor="ctr" anchorCtr="0">
            <a:spAutoFit/>
          </a:bodyPr>
          <a:lstStyle>
            <a:lvl1pPr marL="0" indent="0" algn="ctr">
              <a:buNone/>
              <a:tabLst/>
              <a:defRPr sz="3667"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0621567" y="26503672"/>
            <a:ext cx="18993379"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0621565" y="25750298"/>
            <a:ext cx="18993379"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0181021" y="6428178"/>
            <a:ext cx="9209767"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0181021" y="7181555"/>
            <a:ext cx="9209767"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0175804" y="17436733"/>
            <a:ext cx="9209767"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0234865" y="18190107"/>
            <a:ext cx="9142923"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0181021" y="31366535"/>
            <a:ext cx="9209767" cy="131330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0163408" y="32678326"/>
            <a:ext cx="9214379"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smtClean="0"/>
              <a:t>Enter your text here</a:t>
            </a:r>
            <a:endParaRPr lang="en-US" dirty="0"/>
          </a:p>
        </p:txBody>
      </p:sp>
      <p:sp>
        <p:nvSpPr>
          <p:cNvPr id="90"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affiliations</a:t>
            </a:r>
            <a:endParaRPr lang="en-US" dirty="0"/>
          </a:p>
        </p:txBody>
      </p:sp>
      <p:sp>
        <p:nvSpPr>
          <p:cNvPr id="91"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authors</a:t>
            </a:r>
            <a:endParaRPr lang="en-US" dirty="0"/>
          </a:p>
        </p:txBody>
      </p:sp>
      <p:sp>
        <p:nvSpPr>
          <p:cNvPr id="92" name="Text Placeholder 76"/>
          <p:cNvSpPr>
            <a:spLocks noGrp="1"/>
          </p:cNvSpPr>
          <p:nvPr>
            <p:ph type="body" sz="quarter" idx="178"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4.bin"/><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oleObject" Target="../embeddings/oleObject3.bin"/><Relationship Id="rId4" Type="http://schemas.openxmlformats.org/officeDocument/2006/relationships/image" Target="../media/image5.png"/><Relationship Id="rId9" Type="http://schemas.openxmlformats.org/officeDocument/2006/relationships/oleObject" Target="../embeddings/oleObject2.bin"/><Relationship Id="rId14" Type="http://schemas.openxmlformats.org/officeDocument/2006/relationships/image" Target="../media/image10.jpe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8.bin"/><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oleObject" Target="../embeddings/oleObject7.bin"/><Relationship Id="rId4" Type="http://schemas.openxmlformats.org/officeDocument/2006/relationships/image" Target="../media/image5.png"/><Relationship Id="rId9" Type="http://schemas.openxmlformats.org/officeDocument/2006/relationships/oleObject" Target="../embeddings/oleObject6.bin"/><Relationship Id="rId14"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3.vml"/><Relationship Id="rId7" Type="http://schemas.openxmlformats.org/officeDocument/2006/relationships/image" Target="../media/image8.png"/><Relationship Id="rId12" Type="http://schemas.openxmlformats.org/officeDocument/2006/relationships/oleObject" Target="../embeddings/oleObject12.bin"/><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oleObject" Target="../embeddings/oleObject11.bin"/><Relationship Id="rId4" Type="http://schemas.openxmlformats.org/officeDocument/2006/relationships/image" Target="../media/image5.png"/><Relationship Id="rId9" Type="http://schemas.openxmlformats.org/officeDocument/2006/relationships/oleObject" Target="../embeddings/oleObject10.bin"/><Relationship Id="rId14"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0" name="Text Box 14"/>
          <p:cNvSpPr txBox="1">
            <a:spLocks noChangeArrowheads="1"/>
          </p:cNvSpPr>
          <p:nvPr/>
        </p:nvSpPr>
        <p:spPr bwMode="auto">
          <a:xfrm>
            <a:off x="1803005" y="39347800"/>
            <a:ext cx="2305050" cy="308623"/>
          </a:xfrm>
          <a:prstGeom prst="rect">
            <a:avLst/>
          </a:prstGeom>
          <a:noFill/>
          <a:ln w="9525">
            <a:noFill/>
            <a:miter lim="800000"/>
            <a:headEnd/>
            <a:tailEnd/>
          </a:ln>
          <a:effectLst/>
        </p:spPr>
        <p:txBody>
          <a:bodyPr lIns="83658" tIns="41821" rIns="83658" bIns="41821">
            <a:spAutoFit/>
          </a:bodyPr>
          <a:lstStyle/>
          <a:p>
            <a:pPr eaLnBrk="0" hangingPunct="0">
              <a:lnSpc>
                <a:spcPct val="65000"/>
              </a:lnSpc>
              <a:spcBef>
                <a:spcPct val="50000"/>
              </a:spcBef>
              <a:defRPr/>
            </a:pPr>
            <a:r>
              <a:rPr lang="en-US" sz="458" b="1" dirty="0" smtClean="0">
                <a:solidFill>
                  <a:schemeClr val="bg1">
                    <a:lumMod val="75000"/>
                  </a:schemeClr>
                </a:solidFill>
                <a:latin typeface="Arial" charset="0"/>
              </a:rPr>
              <a:t>RESEARCH POSTER PRESENTATION </a:t>
            </a:r>
            <a:r>
              <a:rPr lang="en-US" sz="458" b="1" dirty="0">
                <a:solidFill>
                  <a:schemeClr val="bg1">
                    <a:lumMod val="75000"/>
                  </a:schemeClr>
                </a:solidFill>
                <a:latin typeface="Arial" charset="0"/>
              </a:rPr>
              <a:t>DESIGN © </a:t>
            </a:r>
            <a:r>
              <a:rPr lang="en-US" sz="458" b="1" dirty="0" smtClean="0">
                <a:solidFill>
                  <a:schemeClr val="bg1">
                    <a:lumMod val="75000"/>
                  </a:schemeClr>
                </a:solidFill>
                <a:latin typeface="Arial" charset="0"/>
              </a:rPr>
              <a:t>2012</a:t>
            </a:r>
            <a:endParaRPr lang="en-US" sz="458" b="1" dirty="0">
              <a:solidFill>
                <a:schemeClr val="bg1">
                  <a:lumMod val="75000"/>
                </a:schemeClr>
              </a:solidFill>
              <a:latin typeface="Arial" charset="0"/>
            </a:endParaRP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845476" y="6426200"/>
            <a:ext cx="18991924" cy="326898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1" name="Rectangle 33"/>
          <p:cNvSpPr>
            <a:spLocks noChangeArrowheads="1"/>
          </p:cNvSpPr>
          <p:nvPr userDrawn="1"/>
        </p:nvSpPr>
        <p:spPr bwMode="auto">
          <a:xfrm>
            <a:off x="20399111" y="6426200"/>
            <a:ext cx="18991924" cy="326898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grpSp>
        <p:nvGrpSpPr>
          <p:cNvPr id="2" name="Group 1"/>
          <p:cNvGrpSpPr/>
          <p:nvPr userDrawn="1"/>
        </p:nvGrpSpPr>
        <p:grpSpPr>
          <a:xfrm>
            <a:off x="-12813740" y="0"/>
            <a:ext cx="12345210" cy="40233600"/>
            <a:chOff x="-13978626" y="0"/>
            <a:chExt cx="13467502" cy="43891200"/>
          </a:xfrm>
        </p:grpSpPr>
        <p:sp>
          <p:nvSpPr>
            <p:cNvPr id="24" name="Rectangle 23"/>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smtClean="0">
                  <a:solidFill>
                    <a:srgbClr val="FF0000"/>
                  </a:solidFill>
                  <a:latin typeface="Trebuchet MS" pitchFamily="34" charset="0"/>
                </a:rPr>
                <a:t>(—THIS SIDEBAR DOES NOT PRINT—)</a:t>
              </a:r>
              <a:endParaRPr lang="en-US" sz="3667" b="1" spc="550"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DESIGN</a:t>
              </a:r>
              <a:r>
                <a:rPr lang="en-US" sz="4400" b="1" spc="550" baseline="0" dirty="0" smtClean="0">
                  <a:solidFill>
                    <a:schemeClr val="bg1"/>
                  </a:solidFill>
                  <a:latin typeface="Trebuchet MS" pitchFamily="34" charset="0"/>
                </a:rPr>
                <a:t> </a:t>
              </a:r>
              <a:r>
                <a:rPr lang="en-US" sz="4400" b="1" spc="550" dirty="0" smtClean="0">
                  <a:solidFill>
                    <a:schemeClr val="bg1"/>
                  </a:solidFill>
                  <a:latin typeface="Trebuchet MS" pitchFamily="34" charset="0"/>
                </a:rPr>
                <a:t>GUIDE</a:t>
              </a:r>
            </a:p>
            <a:p>
              <a:pPr algn="ctr"/>
              <a:endParaRPr lang="en-US" sz="3300" b="1" dirty="0" smtClean="0">
                <a:latin typeface="Trebuchet MS" pitchFamily="34" charset="0"/>
              </a:endParaRPr>
            </a:p>
            <a:p>
              <a:pPr defTabSz="3451961"/>
              <a:r>
                <a:rPr lang="en-US" sz="3300" i="0" dirty="0" smtClean="0">
                  <a:latin typeface="Trebuchet MS" pitchFamily="34" charset="0"/>
                </a:rPr>
                <a:t>This PowerPoint</a:t>
              </a:r>
              <a:r>
                <a:rPr lang="en-US" sz="3300" i="0" baseline="0" dirty="0" smtClean="0">
                  <a:latin typeface="Trebuchet MS" pitchFamily="34" charset="0"/>
                </a:rPr>
                <a:t> </a:t>
              </a:r>
              <a:r>
                <a:rPr lang="en-US" sz="3300" i="0" dirty="0" smtClean="0">
                  <a:latin typeface="Trebuchet MS" pitchFamily="34" charset="0"/>
                </a:rPr>
                <a:t>2007 template produces</a:t>
              </a:r>
              <a:r>
                <a:rPr lang="en-US" sz="3300" i="0" baseline="0" dirty="0" smtClean="0">
                  <a:latin typeface="Trebuchet MS" pitchFamily="34" charset="0"/>
                </a:rPr>
                <a:t> </a:t>
              </a:r>
              <a:r>
                <a:rPr lang="en-US" sz="3300" i="0" dirty="0" smtClean="0">
                  <a:latin typeface="Trebuchet MS" pitchFamily="34" charset="0"/>
                </a:rPr>
                <a:t>a 44”x44” presentation poster. </a:t>
              </a:r>
              <a:r>
                <a:rPr lang="en-US" sz="3300" dirty="0" smtClean="0">
                  <a:latin typeface="Trebuchet MS" pitchFamily="34" charset="0"/>
                </a:rPr>
                <a:t>You</a:t>
              </a:r>
              <a:r>
                <a:rPr lang="en-US" sz="3300" baseline="0" dirty="0" smtClean="0">
                  <a:latin typeface="Trebuchet MS" pitchFamily="34" charset="0"/>
                </a:rPr>
                <a:t> can u</a:t>
              </a:r>
              <a:r>
                <a:rPr lang="en-US" sz="3300" dirty="0" smtClean="0">
                  <a:latin typeface="Trebuchet MS" pitchFamily="34" charset="0"/>
                </a:rPr>
                <a:t>se</a:t>
              </a:r>
              <a:r>
                <a:rPr lang="en-US" sz="3300" baseline="0" dirty="0" smtClean="0">
                  <a:latin typeface="Trebuchet MS" pitchFamily="34" charset="0"/>
                </a:rPr>
                <a:t> it to create your research poster and </a:t>
              </a:r>
              <a:r>
                <a:rPr lang="en-US" sz="3300" dirty="0" smtClean="0">
                  <a:latin typeface="Trebuchet MS" pitchFamily="34" charset="0"/>
                </a:rPr>
                <a:t>save valuable time placing titles, subtitles,</a:t>
              </a:r>
              <a:r>
                <a:rPr lang="en-US" sz="3300" baseline="0" dirty="0" smtClean="0">
                  <a:latin typeface="Trebuchet MS" pitchFamily="34" charset="0"/>
                </a:rPr>
                <a:t> text, and graphics</a:t>
              </a:r>
              <a:r>
                <a:rPr lang="en-US" sz="3300" dirty="0" smtClean="0">
                  <a:latin typeface="Trebuchet MS" pitchFamily="34" charset="0"/>
                </a:rPr>
                <a:t>. </a:t>
              </a:r>
            </a:p>
            <a:p>
              <a:pPr defTabSz="3451961"/>
              <a:endParaRPr lang="en-US" sz="3300" dirty="0" smtClean="0">
                <a:latin typeface="Trebuchet MS" pitchFamily="34" charset="0"/>
              </a:endParaRPr>
            </a:p>
            <a:p>
              <a:pPr defTabSz="4023597"/>
              <a:r>
                <a:rPr lang="en-US" sz="33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smtClean="0">
                  <a:solidFill>
                    <a:srgbClr val="FFC000"/>
                  </a:solidFill>
                  <a:latin typeface="Trebuchet MS" pitchFamily="34" charset="0"/>
                </a:rPr>
                <a:t>PosterPresentations.com</a:t>
              </a:r>
              <a:r>
                <a:rPr lang="en-US" sz="3300" b="1" dirty="0" smtClean="0">
                  <a:solidFill>
                    <a:schemeClr val="bg1"/>
                  </a:solidFill>
                  <a:latin typeface="Trebuchet MS" pitchFamily="34" charset="0"/>
                </a:rPr>
                <a:t> </a:t>
              </a:r>
              <a:r>
                <a:rPr lang="en-US" sz="3300" dirty="0" smtClean="0">
                  <a:solidFill>
                    <a:schemeClr val="bg1"/>
                  </a:solidFill>
                  <a:latin typeface="Trebuchet MS" pitchFamily="34" charset="0"/>
                </a:rPr>
                <a:t>and click on HELP DESK.</a:t>
              </a:r>
            </a:p>
            <a:p>
              <a:pPr defTabSz="4023597"/>
              <a:endParaRPr lang="en-US" sz="3300" dirty="0" smtClean="0">
                <a:latin typeface="Trebuchet MS" pitchFamily="34" charset="0"/>
              </a:endParaRPr>
            </a:p>
            <a:p>
              <a:pPr defTabSz="4023597"/>
              <a:r>
                <a:rPr lang="en-US" sz="3300" dirty="0" smtClean="0">
                  <a:solidFill>
                    <a:schemeClr val="bg1"/>
                  </a:solidFill>
                  <a:latin typeface="Trebuchet MS" pitchFamily="34" charset="0"/>
                </a:rPr>
                <a:t>When</a:t>
              </a:r>
              <a:r>
                <a:rPr lang="en-US" sz="3300" baseline="0" dirty="0" smtClean="0">
                  <a:solidFill>
                    <a:schemeClr val="bg1"/>
                  </a:solidFill>
                  <a:latin typeface="Trebuchet MS" pitchFamily="34" charset="0"/>
                </a:rPr>
                <a:t> you are ready to print your poster</a:t>
              </a:r>
              <a:r>
                <a:rPr lang="en-US" sz="3300" dirty="0" smtClean="0">
                  <a:solidFill>
                    <a:schemeClr val="bg1"/>
                  </a:solidFill>
                  <a:latin typeface="Trebuchet MS" pitchFamily="34" charset="0"/>
                </a:rPr>
                <a:t>,</a:t>
              </a:r>
              <a:r>
                <a:rPr lang="en-US" sz="3300" baseline="0" dirty="0" smtClean="0">
                  <a:solidFill>
                    <a:schemeClr val="bg1"/>
                  </a:solidFill>
                  <a:latin typeface="Trebuchet MS" pitchFamily="34" charset="0"/>
                </a:rPr>
                <a:t> go online to </a:t>
              </a:r>
              <a:r>
                <a:rPr lang="en-US" sz="3300" b="0" dirty="0" smtClean="0">
                  <a:solidFill>
                    <a:schemeClr val="bg1"/>
                  </a:solidFill>
                  <a:latin typeface="Trebuchet MS" pitchFamily="34" charset="0"/>
                </a:rPr>
                <a:t>PosterPresentations.com</a:t>
              </a:r>
              <a:r>
                <a:rPr lang="en-US" sz="3300" dirty="0" smtClean="0">
                  <a:solidFill>
                    <a:schemeClr val="bg1"/>
                  </a:solidFill>
                  <a:latin typeface="Trebuchet MS" pitchFamily="34" charset="0"/>
                </a:rPr>
                <a:t/>
              </a:r>
              <a:br>
                <a:rPr lang="en-US" sz="3300" dirty="0" smtClean="0">
                  <a:solidFill>
                    <a:schemeClr val="bg1"/>
                  </a:solidFill>
                  <a:latin typeface="Trebuchet MS" pitchFamily="34" charset="0"/>
                </a:rPr>
              </a:br>
              <a:endParaRPr lang="en-US" sz="3300" dirty="0" smtClean="0">
                <a:solidFill>
                  <a:schemeClr val="bg1"/>
                </a:solidFill>
                <a:latin typeface="Trebuchet MS" pitchFamily="34" charset="0"/>
              </a:endParaRPr>
            </a:p>
            <a:p>
              <a:pPr algn="l" defTabSz="3451961"/>
              <a:r>
                <a:rPr lang="en-US" sz="3300" b="0" dirty="0" smtClean="0">
                  <a:solidFill>
                    <a:schemeClr val="bg1"/>
                  </a:solidFill>
                  <a:latin typeface="Trebuchet MS" pitchFamily="34" charset="0"/>
                </a:rPr>
                <a:t>Need</a:t>
              </a:r>
              <a:r>
                <a:rPr lang="en-US" sz="3300" b="0" baseline="0" dirty="0" smtClean="0">
                  <a:solidFill>
                    <a:schemeClr val="bg1"/>
                  </a:solidFill>
                  <a:latin typeface="Trebuchet MS" pitchFamily="34" charset="0"/>
                </a:rPr>
                <a:t> assistance? Call us at </a:t>
              </a:r>
              <a:r>
                <a:rPr lang="en-US" sz="3300" b="0" dirty="0" smtClean="0">
                  <a:solidFill>
                    <a:srgbClr val="FFC000"/>
                  </a:solidFill>
                  <a:latin typeface="Trebuchet MS" pitchFamily="34" charset="0"/>
                </a:rPr>
                <a:t>1.510.649.3001</a:t>
              </a:r>
            </a:p>
            <a:p>
              <a:pPr algn="l" defTabSz="3451961"/>
              <a:endParaRPr lang="en-US" sz="4033" b="1" dirty="0" smtClean="0">
                <a:solidFill>
                  <a:srgbClr val="FFFF00"/>
                </a:solidFill>
                <a:latin typeface="Trebuchet MS" pitchFamily="34" charset="0"/>
              </a:endParaRPr>
            </a:p>
            <a:p>
              <a:pPr algn="ctr"/>
              <a:endParaRPr lang="en-US" sz="2933" b="1"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QUICK START</a:t>
              </a:r>
            </a:p>
            <a:p>
              <a:pPr algn="ctr"/>
              <a:endParaRPr lang="en-US" sz="3667"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Zoom in and out</a:t>
              </a:r>
            </a:p>
            <a:p>
              <a:pPr marL="2161063" indent="-14553" algn="l" defTabSz="780020"/>
              <a:r>
                <a:rPr lang="en-US" sz="2933"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Title, Authors, and Affiliations</a:t>
              </a:r>
            </a:p>
            <a:p>
              <a:pPr algn="l"/>
              <a:r>
                <a:rPr lang="en-US" sz="2933"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smtClean="0">
                <a:solidFill>
                  <a:schemeClr val="bg1">
                    <a:lumMod val="75000"/>
                  </a:schemeClr>
                </a:solidFill>
                <a:latin typeface="Trebuchet MS" pitchFamily="34" charset="0"/>
              </a:endParaRPr>
            </a:p>
            <a:p>
              <a:pPr algn="l"/>
              <a:r>
                <a:rPr lang="en-US" sz="3300" b="1" baseline="0" dirty="0" smtClean="0">
                  <a:solidFill>
                    <a:schemeClr val="bg1"/>
                  </a:solidFill>
                  <a:latin typeface="Trebuchet MS" pitchFamily="34" charset="0"/>
                </a:rPr>
                <a:t/>
              </a:r>
              <a:br>
                <a:rPr lang="en-US" sz="3300" b="1" baseline="0" dirty="0" smtClean="0">
                  <a:solidFill>
                    <a:schemeClr val="bg1"/>
                  </a:solidFill>
                  <a:latin typeface="Trebuchet MS" pitchFamily="34" charset="0"/>
                </a:rPr>
              </a:br>
              <a:endParaRPr lang="en-US" sz="3300" b="1" dirty="0" smtClean="0">
                <a:solidFill>
                  <a:schemeClr val="bg1"/>
                </a:solidFill>
                <a:latin typeface="Trebuchet MS" pitchFamily="34" charset="0"/>
              </a:endParaRPr>
            </a:p>
            <a:p>
              <a:pPr algn="ctr"/>
              <a:endParaRPr lang="en-US" sz="3300" b="1" dirty="0" smtClean="0">
                <a:solidFill>
                  <a:srgbClr val="FFC000"/>
                </a:solidFill>
                <a:latin typeface="Trebuchet MS" pitchFamily="34" charset="0"/>
              </a:endParaRPr>
            </a:p>
            <a:p>
              <a:pPr algn="ctr"/>
              <a:endParaRPr lang="en-US" sz="3300" b="1" dirty="0" smtClean="0">
                <a:solidFill>
                  <a:srgbClr val="FFC000"/>
                </a:solidFill>
                <a:latin typeface="Trebuchet MS" pitchFamily="34" charset="0"/>
              </a:endParaRPr>
            </a:p>
            <a:p>
              <a:pPr algn="ctr"/>
              <a:r>
                <a:rPr lang="en-US" sz="3667" b="1" dirty="0" smtClean="0">
                  <a:solidFill>
                    <a:srgbClr val="FFC000"/>
                  </a:solidFill>
                  <a:latin typeface="Trebuchet MS" pitchFamily="34" charset="0"/>
                </a:rPr>
                <a:t>Adding Logos</a:t>
              </a:r>
              <a:r>
                <a:rPr lang="en-US" sz="3667" b="1" baseline="0" dirty="0" smtClean="0">
                  <a:solidFill>
                    <a:srgbClr val="FFC000"/>
                  </a:solidFill>
                  <a:latin typeface="Trebuchet MS" pitchFamily="34" charset="0"/>
                </a:rPr>
                <a:t> / Seals</a:t>
              </a:r>
            </a:p>
            <a:p>
              <a:pPr algn="l"/>
              <a:r>
                <a:rPr lang="en-US" sz="2933"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spc="0"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See if your school’s logo is available on our free poster templates page.</a:t>
              </a:r>
            </a:p>
            <a:p>
              <a:pPr algn="l"/>
              <a:endParaRPr lang="en-US" sz="2933" b="0" baseline="0" dirty="0" smtClean="0">
                <a:latin typeface="Trebuchet MS" pitchFamily="34" charset="0"/>
              </a:endParaRPr>
            </a:p>
            <a:p>
              <a:pPr algn="ctr"/>
              <a:r>
                <a:rPr lang="en-US" sz="3667" b="1" baseline="0" dirty="0" smtClean="0">
                  <a:solidFill>
                    <a:srgbClr val="FFC000"/>
                  </a:solidFill>
                  <a:latin typeface="Trebuchet MS" pitchFamily="34" charset="0"/>
                </a:rPr>
                <a:t>Photographs / Graphics</a:t>
              </a:r>
            </a:p>
            <a:p>
              <a:pPr algn="l" defTabSz="896441"/>
              <a:r>
                <a:rPr lang="en-US" sz="2933"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smtClean="0">
                  <a:solidFill>
                    <a:schemeClr val="bg1">
                      <a:lumMod val="75000"/>
                    </a:schemeClr>
                  </a:solidFill>
                  <a:latin typeface="Trebuchet MS" pitchFamily="34" charset="0"/>
                </a:rPr>
                <a:t>disproportionally.</a:t>
              </a:r>
            </a:p>
            <a:p>
              <a:pPr algn="l" defTabSz="896441"/>
              <a:endParaRPr lang="en-US" sz="2933" b="0" baseline="0" dirty="0" smtClean="0">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r>
                <a:rPr lang="en-US" sz="3667" b="1" baseline="0" dirty="0" smtClean="0">
                  <a:solidFill>
                    <a:srgbClr val="FFC000"/>
                  </a:solidFill>
                  <a:latin typeface="Trebuchet MS" pitchFamily="34" charset="0"/>
                </a:rPr>
                <a:t>Image Quality Check</a:t>
              </a:r>
            </a:p>
            <a:p>
              <a:pPr lvl="0" algn="l" defTabSz="896441"/>
              <a:r>
                <a:rPr lang="en-US" sz="2933"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smtClean="0">
                <a:latin typeface="Trebuchet MS" pitchFamily="34" charset="0"/>
              </a:endParaRPr>
            </a:p>
          </p:txBody>
        </p:sp>
        <p:cxnSp>
          <p:nvCxnSpPr>
            <p:cNvPr id="25" name="Straight Connector 24"/>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cstate="print"/>
            <a:stretch>
              <a:fillRect/>
            </a:stretch>
          </p:blipFill>
          <p:spPr>
            <a:xfrm>
              <a:off x="-13531152" y="13393589"/>
              <a:ext cx="1952703" cy="1469032"/>
            </a:xfrm>
            <a:prstGeom prst="rect">
              <a:avLst/>
            </a:prstGeom>
          </p:spPr>
        </p:pic>
        <p:pic>
          <p:nvPicPr>
            <p:cNvPr id="30" name="Picture 29"/>
            <p:cNvPicPr>
              <a:picLocks noChangeAspect="1"/>
            </p:cNvPicPr>
            <p:nvPr userDrawn="1"/>
          </p:nvPicPr>
          <p:blipFill>
            <a:blip r:embed="rId5" cstate="print"/>
            <a:stretch>
              <a:fillRect/>
            </a:stretch>
          </p:blipFill>
          <p:spPr>
            <a:xfrm>
              <a:off x="-13386522" y="20257821"/>
              <a:ext cx="12206099" cy="1287728"/>
            </a:xfrm>
            <a:prstGeom prst="rect">
              <a:avLst/>
            </a:prstGeom>
          </p:spPr>
        </p:pic>
        <p:grpSp>
          <p:nvGrpSpPr>
            <p:cNvPr id="32" name="Group 31"/>
            <p:cNvGrpSpPr/>
            <p:nvPr userDrawn="1"/>
          </p:nvGrpSpPr>
          <p:grpSpPr>
            <a:xfrm>
              <a:off x="-12090394" y="32335946"/>
              <a:ext cx="9204778" cy="2833063"/>
              <a:chOff x="-4440600" y="12356268"/>
              <a:chExt cx="3470785" cy="1064970"/>
            </a:xfrm>
          </p:grpSpPr>
          <p:grpSp>
            <p:nvGrpSpPr>
              <p:cNvPr id="46" name="Group 45"/>
              <p:cNvGrpSpPr/>
              <p:nvPr userDrawn="1"/>
            </p:nvGrpSpPr>
            <p:grpSpPr>
              <a:xfrm>
                <a:off x="-2753668" y="12400491"/>
                <a:ext cx="624431" cy="886963"/>
                <a:chOff x="-3921471" y="13037088"/>
                <a:chExt cx="779338" cy="1271013"/>
              </a:xfrm>
            </p:grpSpPr>
            <p:pic>
              <p:nvPicPr>
                <p:cNvPr id="52" name="Picture 51"/>
                <p:cNvPicPr>
                  <a:picLocks noChangeAspect="1"/>
                </p:cNvPicPr>
                <p:nvPr userDrawn="1"/>
              </p:nvPicPr>
              <p:blipFill>
                <a:blip r:embed="rId6" cstate="print"/>
                <a:stretch>
                  <a:fillRect/>
                </a:stretch>
              </p:blipFill>
              <p:spPr>
                <a:xfrm>
                  <a:off x="-3910934" y="13037088"/>
                  <a:ext cx="768801" cy="1090857"/>
                </a:xfrm>
                <a:prstGeom prst="rect">
                  <a:avLst/>
                </a:prstGeom>
              </p:spPr>
            </p:pic>
            <p:sp>
              <p:nvSpPr>
                <p:cNvPr id="53" name="TextBox 52"/>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smtClean="0">
                      <a:solidFill>
                        <a:schemeClr val="tx1"/>
                      </a:solidFill>
                    </a:rPr>
                    <a:t>ORIGINAL</a:t>
                  </a:r>
                  <a:endParaRPr lang="en-US" sz="1833" b="1" dirty="0">
                    <a:solidFill>
                      <a:schemeClr val="tx1"/>
                    </a:solidFill>
                  </a:endParaRPr>
                </a:p>
              </p:txBody>
            </p:sp>
          </p:grpSp>
          <p:grpSp>
            <p:nvGrpSpPr>
              <p:cNvPr id="47" name="Group 46"/>
              <p:cNvGrpSpPr/>
              <p:nvPr userDrawn="1"/>
            </p:nvGrpSpPr>
            <p:grpSpPr>
              <a:xfrm>
                <a:off x="-2003333" y="12400489"/>
                <a:ext cx="1033518" cy="882700"/>
                <a:chOff x="-2880749" y="13041046"/>
                <a:chExt cx="1420279" cy="1213024"/>
              </a:xfrm>
            </p:grpSpPr>
            <p:pic>
              <p:nvPicPr>
                <p:cNvPr id="50" name="Picture 49"/>
                <p:cNvPicPr>
                  <a:picLocks noChangeAspect="1"/>
                </p:cNvPicPr>
                <p:nvPr userDrawn="1"/>
              </p:nvPicPr>
              <p:blipFill>
                <a:blip r:embed="rId6" cstate="print"/>
                <a:stretch>
                  <a:fillRect/>
                </a:stretch>
              </p:blipFill>
              <p:spPr>
                <a:xfrm>
                  <a:off x="-2880749" y="13041046"/>
                  <a:ext cx="1420279" cy="1029694"/>
                </a:xfrm>
                <a:prstGeom prst="rect">
                  <a:avLst/>
                </a:prstGeom>
              </p:spPr>
            </p:pic>
            <p:sp>
              <p:nvSpPr>
                <p:cNvPr id="51" name="TextBox 50"/>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smtClean="0">
                      <a:solidFill>
                        <a:schemeClr val="bg1"/>
                      </a:solidFill>
                    </a:rPr>
                    <a:t>DISTORTED</a:t>
                  </a:r>
                  <a:endParaRPr lang="en-US" sz="917" b="1" dirty="0">
                    <a:solidFill>
                      <a:schemeClr val="bg1"/>
                    </a:solidFill>
                  </a:endParaRPr>
                </a:p>
              </p:txBody>
            </p:sp>
          </p:grpSp>
          <p:pic>
            <p:nvPicPr>
              <p:cNvPr id="48" name="Picture 47"/>
              <p:cNvPicPr>
                <a:picLocks noChangeAspect="1"/>
              </p:cNvPicPr>
              <p:nvPr userDrawn="1"/>
            </p:nvPicPr>
            <p:blipFill>
              <a:blip r:embed="rId7" cstate="print"/>
              <a:stretch>
                <a:fillRect/>
              </a:stretch>
            </p:blipFill>
            <p:spPr>
              <a:xfrm>
                <a:off x="-4440600" y="12356268"/>
                <a:ext cx="1098742" cy="847761"/>
              </a:xfrm>
              <a:prstGeom prst="rect">
                <a:avLst/>
              </a:prstGeom>
            </p:spPr>
          </p:pic>
          <p:sp>
            <p:nvSpPr>
              <p:cNvPr id="49" name="TextBox 48"/>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smtClean="0">
                    <a:solidFill>
                      <a:schemeClr val="bg1"/>
                    </a:solidFill>
                  </a:rPr>
                  <a:t>Corner</a:t>
                </a:r>
                <a:r>
                  <a:rPr lang="en-US" sz="1833" baseline="0" dirty="0" smtClean="0">
                    <a:solidFill>
                      <a:schemeClr val="bg1"/>
                    </a:solidFill>
                  </a:rPr>
                  <a:t> handles</a:t>
                </a:r>
                <a:endParaRPr lang="en-US" sz="1833" dirty="0">
                  <a:solidFill>
                    <a:schemeClr val="bg1"/>
                  </a:solidFill>
                </a:endParaRPr>
              </a:p>
            </p:txBody>
          </p:sp>
        </p:grpSp>
        <p:grpSp>
          <p:nvGrpSpPr>
            <p:cNvPr id="37" name="Group 36"/>
            <p:cNvGrpSpPr/>
            <p:nvPr userDrawn="1"/>
          </p:nvGrpSpPr>
          <p:grpSpPr>
            <a:xfrm>
              <a:off x="-12935202" y="38908539"/>
              <a:ext cx="11328025" cy="2998418"/>
              <a:chOff x="-4742408" y="14609970"/>
              <a:chExt cx="4271383" cy="1127128"/>
            </a:xfrm>
          </p:grpSpPr>
          <p:graphicFrame>
            <p:nvGraphicFramePr>
              <p:cNvPr id="38" name="Object 37"/>
              <p:cNvGraphicFramePr>
                <a:graphicFrameLocks noChangeAspect="1"/>
              </p:cNvGraphicFramePr>
              <p:nvPr userDrawn="1">
                <p:extLst>
                  <p:ext uri="{D42A27DB-BD31-4B8C-83A1-F6EECF244321}">
                    <p14:modId xmlns="" xmlns:p14="http://schemas.microsoft.com/office/powerpoint/2010/main" val="3915392555"/>
                  </p:ext>
                </p:extLst>
              </p:nvPr>
            </p:nvGraphicFramePr>
            <p:xfrm>
              <a:off x="-4533347" y="14609976"/>
              <a:ext cx="1828800" cy="1117600"/>
            </p:xfrm>
            <a:graphic>
              <a:graphicData uri="http://schemas.openxmlformats.org/presentationml/2006/ole">
                <p:oleObj spid="_x0000_s1042" name="Image" r:id="rId8" imgW="1828571" imgH="1117460" progId="">
                  <p:embed/>
                </p:oleObj>
              </a:graphicData>
            </a:graphic>
          </p:graphicFrame>
          <p:graphicFrame>
            <p:nvGraphicFramePr>
              <p:cNvPr id="39" name="Object 38"/>
              <p:cNvGraphicFramePr>
                <a:graphicFrameLocks noChangeAspect="1"/>
              </p:cNvGraphicFramePr>
              <p:nvPr userDrawn="1">
                <p:extLst>
                  <p:ext uri="{D42A27DB-BD31-4B8C-83A1-F6EECF244321}">
                    <p14:modId xmlns="" xmlns:p14="http://schemas.microsoft.com/office/powerpoint/2010/main" val="2137524614"/>
                  </p:ext>
                </p:extLst>
              </p:nvPr>
            </p:nvGraphicFramePr>
            <p:xfrm>
              <a:off x="-2456641" y="14613669"/>
              <a:ext cx="1828800" cy="1117600"/>
            </p:xfrm>
            <a:graphic>
              <a:graphicData uri="http://schemas.openxmlformats.org/presentationml/2006/ole">
                <p:oleObj spid="_x0000_s1043" name="Image" r:id="rId9" imgW="1828571" imgH="1117460" progId="">
                  <p:embed/>
                </p:oleObj>
              </a:graphicData>
            </a:graphic>
          </p:graphicFrame>
          <p:sp>
            <p:nvSpPr>
              <p:cNvPr id="41" name="TextBox 40"/>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smtClean="0">
                    <a:solidFill>
                      <a:srgbClr val="92D050"/>
                    </a:solidFill>
                  </a:rPr>
                  <a:t>Good</a:t>
                </a:r>
                <a:r>
                  <a:rPr lang="en-US" sz="1467" baseline="0" dirty="0" smtClean="0">
                    <a:solidFill>
                      <a:srgbClr val="92D050"/>
                    </a:solidFill>
                  </a:rPr>
                  <a:t> </a:t>
                </a:r>
                <a:r>
                  <a:rPr lang="en-US" sz="1467" baseline="0" dirty="0" smtClean="0">
                    <a:solidFill>
                      <a:schemeClr val="bg1"/>
                    </a:solidFill>
                  </a:rPr>
                  <a:t>printing quality</a:t>
                </a:r>
                <a:endParaRPr lang="en-US" sz="1467" dirty="0">
                  <a:solidFill>
                    <a:schemeClr val="bg1"/>
                  </a:solidFill>
                </a:endParaRPr>
              </a:p>
            </p:txBody>
          </p:sp>
          <p:sp>
            <p:nvSpPr>
              <p:cNvPr id="45" name="TextBox 44"/>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smtClean="0">
                    <a:solidFill>
                      <a:srgbClr val="FF0000"/>
                    </a:solidFill>
                  </a:rPr>
                  <a:t>Bad </a:t>
                </a:r>
                <a:r>
                  <a:rPr lang="en-US" sz="1467" dirty="0" smtClean="0">
                    <a:solidFill>
                      <a:schemeClr val="bg1"/>
                    </a:solidFill>
                  </a:rPr>
                  <a:t>printing quality</a:t>
                </a:r>
                <a:endParaRPr lang="en-US" sz="1467" dirty="0">
                  <a:solidFill>
                    <a:schemeClr val="bg1"/>
                  </a:solidFill>
                </a:endParaRPr>
              </a:p>
            </p:txBody>
          </p:sp>
        </p:grpSp>
      </p:grpSp>
      <p:grpSp>
        <p:nvGrpSpPr>
          <p:cNvPr id="3" name="Group 2"/>
          <p:cNvGrpSpPr/>
          <p:nvPr userDrawn="1"/>
        </p:nvGrpSpPr>
        <p:grpSpPr>
          <a:xfrm>
            <a:off x="40702131" y="-4954"/>
            <a:ext cx="12389930" cy="40238554"/>
            <a:chOff x="44402324" y="-5404"/>
            <a:chExt cx="13516287" cy="43896604"/>
          </a:xfrm>
        </p:grpSpPr>
        <p:sp>
          <p:nvSpPr>
            <p:cNvPr id="55" name="Rectangle 54"/>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smtClean="0">
                  <a:solidFill>
                    <a:schemeClr val="bg1"/>
                  </a:solidFill>
                  <a:latin typeface="Trebuchet MS" pitchFamily="34" charset="0"/>
                </a:rPr>
                <a:t>QUICK START (cont.)</a:t>
              </a:r>
            </a:p>
            <a:p>
              <a:pPr algn="ctr"/>
              <a:endParaRPr lang="en-US" sz="4033"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smtClean="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r>
                <a:rPr lang="en-US" sz="2933"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Text</a:t>
              </a:r>
            </a:p>
            <a:p>
              <a:pPr marL="3706551" lvl="2" indent="0" algn="l" defTabSz="130974"/>
              <a:r>
                <a:rPr lang="en-US" sz="2933"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 </a:t>
              </a:r>
              <a:r>
                <a:rPr kumimoji="0" lang="en-US" sz="3667"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smtClean="0">
                <a:solidFill>
                  <a:schemeClr val="bg1">
                    <a:lumMod val="75000"/>
                  </a:schemeClr>
                </a:solidFill>
                <a:latin typeface="Trebuchet MS" pitchFamily="34" charset="0"/>
              </a:endParaRPr>
            </a:p>
            <a:p>
              <a:pPr marL="1391863" lvl="2"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Tables</a:t>
              </a:r>
            </a:p>
            <a:p>
              <a:pPr marL="1897661" lvl="1" indent="0" algn="l" defTabSz="104779"/>
              <a:r>
                <a:rPr lang="en-US" sz="2933" b="0" baseline="0" dirty="0" smtClean="0">
                  <a:solidFill>
                    <a:schemeClr val="bg1">
                      <a:lumMod val="75000"/>
                    </a:schemeClr>
                  </a:solidFill>
                  <a:latin typeface="Trebuchet MS" pitchFamily="34" charset="0"/>
                </a:rPr>
                <a:t>To add a table from scratch go to the INSERT menu and </a:t>
              </a:r>
              <a:br>
                <a:rPr lang="en-US" sz="2933" b="0" baseline="0" dirty="0" smtClean="0">
                  <a:solidFill>
                    <a:schemeClr val="bg1">
                      <a:lumMod val="75000"/>
                    </a:schemeClr>
                  </a:solidFill>
                  <a:latin typeface="Trebuchet MS" pitchFamily="34" charset="0"/>
                </a:rPr>
              </a:br>
              <a:r>
                <a:rPr lang="en-US" sz="2933" b="0" baseline="0" dirty="0" smtClean="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 xmlns:p14="http://schemas.microsoft.com/office/powerpoint/2010/main" val="2291549384"/>
                </p:ext>
              </p:extLst>
            </p:nvPr>
          </p:nvGraphicFramePr>
          <p:xfrm>
            <a:off x="47717694" y="4656250"/>
            <a:ext cx="6825444" cy="2521622"/>
          </p:xfrm>
          <a:graphic>
            <a:graphicData uri="http://schemas.openxmlformats.org/presentationml/2006/ole">
              <p:oleObj spid="_x0000_s1044" name="Image" r:id="rId10" imgW="4571429" imgH="1688889" progId="">
                <p:embed/>
              </p:oleObj>
            </a:graphicData>
          </a:graphic>
        </p:graphicFrame>
        <p:pic>
          <p:nvPicPr>
            <p:cNvPr id="57" name="Picture 56"/>
            <p:cNvPicPr>
              <a:picLocks noChangeAspect="1"/>
            </p:cNvPicPr>
            <p:nvPr userDrawn="1"/>
          </p:nvPicPr>
          <p:blipFill>
            <a:blip r:embed="rId11" cstate="print"/>
            <a:stretch>
              <a:fillRect/>
            </a:stretch>
          </p:blipFill>
          <p:spPr>
            <a:xfrm>
              <a:off x="44804763" y="10986440"/>
              <a:ext cx="3628390" cy="1674641"/>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 xmlns:p14="http://schemas.microsoft.com/office/powerpoint/2010/main" val="2913105229"/>
                </p:ext>
              </p:extLst>
            </p:nvPr>
          </p:nvGraphicFramePr>
          <p:xfrm>
            <a:off x="44804763" y="17182847"/>
            <a:ext cx="1811108" cy="1212274"/>
          </p:xfrm>
          <a:graphic>
            <a:graphicData uri="http://schemas.openxmlformats.org/presentationml/2006/ole">
              <p:oleObj spid="_x0000_s1045" name="Image" r:id="rId12" imgW="1574603" imgH="1053968" progId="">
                <p:embed/>
              </p:oleObj>
            </a:graphicData>
          </a:graphic>
        </p:graphicFrame>
        <p:grpSp>
          <p:nvGrpSpPr>
            <p:cNvPr id="59" name="Group 58"/>
            <p:cNvGrpSpPr/>
            <p:nvPr userDrawn="1"/>
          </p:nvGrpSpPr>
          <p:grpSpPr>
            <a:xfrm>
              <a:off x="44804763" y="39613970"/>
              <a:ext cx="12651307" cy="1546389"/>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dirty="0"/>
              </a:p>
            </p:txBody>
          </p:sp>
          <p:pic>
            <p:nvPicPr>
              <p:cNvPr id="62"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591997"/>
              </a:xfrm>
              <a:prstGeom prst="rect">
                <a:avLst/>
              </a:prstGeom>
              <a:noFill/>
              <a:ln>
                <a:noFill/>
              </a:ln>
            </p:spPr>
            <p:txBody>
              <a:bodyPr wrap="square" rtlCol="0">
                <a:spAutoFit/>
              </a:bodyPr>
              <a:lstStyle/>
              <a:p>
                <a:r>
                  <a:rPr lang="en-US" sz="2200" dirty="0" smtClean="0">
                    <a:solidFill>
                      <a:schemeClr val="tx2"/>
                    </a:solidFill>
                    <a:latin typeface="Trebuchet MS" pitchFamily="34" charset="0"/>
                  </a:rPr>
                  <a:t>Student</a:t>
                </a:r>
                <a:r>
                  <a:rPr lang="en-US" sz="2200" baseline="0" dirty="0" smtClean="0">
                    <a:solidFill>
                      <a:schemeClr val="tx2"/>
                    </a:solidFill>
                    <a:latin typeface="Trebuchet MS" pitchFamily="34" charset="0"/>
                  </a:rPr>
                  <a:t> discounts are available on our Facebook page.</a:t>
                </a:r>
                <a:br>
                  <a:rPr lang="en-US" sz="2200" baseline="0" dirty="0" smtClean="0">
                    <a:solidFill>
                      <a:schemeClr val="tx2"/>
                    </a:solidFill>
                    <a:latin typeface="Trebuchet MS" pitchFamily="34" charset="0"/>
                  </a:rPr>
                </a:br>
                <a:r>
                  <a:rPr lang="en-US" sz="2200" baseline="0" dirty="0" smtClean="0">
                    <a:solidFill>
                      <a:schemeClr val="tx2"/>
                    </a:solidFill>
                    <a:latin typeface="Trebuchet MS" pitchFamily="34" charset="0"/>
                  </a:rPr>
                  <a:t>Go to </a:t>
                </a:r>
                <a:r>
                  <a:rPr lang="en-US" sz="2200" u="sng" baseline="0" dirty="0" smtClean="0">
                    <a:solidFill>
                      <a:schemeClr val="tx2"/>
                    </a:solidFill>
                    <a:latin typeface="Trebuchet MS" pitchFamily="34" charset="0"/>
                  </a:rPr>
                  <a:t>PosterPresentations.com</a:t>
                </a:r>
                <a:r>
                  <a:rPr lang="en-US" sz="2200" baseline="0" dirty="0" smtClean="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60" name="TextBox 59"/>
            <p:cNvSpPr txBox="1"/>
            <p:nvPr userDrawn="1"/>
          </p:nvSpPr>
          <p:spPr>
            <a:xfrm>
              <a:off x="44530580" y="41758589"/>
              <a:ext cx="8394379" cy="1414959"/>
            </a:xfrm>
            <a:prstGeom prst="rect">
              <a:avLst/>
            </a:prstGeom>
            <a:noFill/>
          </p:spPr>
          <p:txBody>
            <a:bodyPr wrap="square" lIns="65304" tIns="32651" rIns="65304" bIns="32651" rtlCol="0">
              <a:spAutoFit/>
            </a:bodyPr>
            <a:lstStyle/>
            <a:p>
              <a:pPr>
                <a:lnSpc>
                  <a:spcPts val="2383"/>
                </a:lnSpc>
              </a:pPr>
              <a:r>
                <a:rPr lang="en-US" sz="2567" dirty="0" smtClean="0">
                  <a:solidFill>
                    <a:schemeClr val="bg1"/>
                  </a:solidFill>
                </a:rPr>
                <a:t>© 2013</a:t>
              </a:r>
              <a:r>
                <a:rPr lang="en-US" sz="2567" baseline="0" dirty="0" smtClean="0">
                  <a:solidFill>
                    <a:schemeClr val="bg1"/>
                  </a:solidFill>
                </a:rPr>
                <a:t> </a:t>
              </a:r>
              <a:r>
                <a:rPr lang="en-US" sz="2567" dirty="0" smtClean="0">
                  <a:solidFill>
                    <a:schemeClr val="bg1"/>
                  </a:solidFill>
                </a:rPr>
                <a:t>PosterPresentations.com</a:t>
              </a:r>
              <a:br>
                <a:rPr lang="en-US" sz="2567" dirty="0" smtClean="0">
                  <a:solidFill>
                    <a:schemeClr val="bg1"/>
                  </a:solidFill>
                </a:rPr>
              </a:br>
              <a:r>
                <a:rPr lang="en-US" sz="2567" dirty="0" smtClean="0">
                  <a:solidFill>
                    <a:schemeClr val="bg1"/>
                  </a:solidFill>
                </a:rPr>
                <a:t>    </a:t>
              </a:r>
              <a:r>
                <a:rPr lang="en-US" sz="2200" dirty="0" smtClean="0">
                  <a:solidFill>
                    <a:schemeClr val="bg1"/>
                  </a:solidFill>
                </a:rPr>
                <a:t>2117 Fourth Street ,</a:t>
              </a:r>
              <a:r>
                <a:rPr lang="en-US" sz="2200" baseline="0" dirty="0" smtClean="0">
                  <a:solidFill>
                    <a:schemeClr val="bg1"/>
                  </a:solidFill>
                </a:rPr>
                <a:t> Unit C        </a:t>
              </a:r>
            </a:p>
            <a:p>
              <a:pPr>
                <a:lnSpc>
                  <a:spcPts val="2383"/>
                </a:lnSpc>
              </a:pPr>
              <a:r>
                <a:rPr lang="en-US" sz="2200" baseline="0" dirty="0" smtClean="0">
                  <a:solidFill>
                    <a:schemeClr val="bg1"/>
                  </a:solidFill>
                </a:rPr>
                <a:t>     Berkeley CA </a:t>
              </a:r>
              <a:r>
                <a:rPr lang="en-US" sz="1833" baseline="0" dirty="0" smtClean="0">
                  <a:solidFill>
                    <a:schemeClr val="bg1"/>
                  </a:solidFill>
                </a:rPr>
                <a:t>94710</a:t>
              </a:r>
              <a:r>
                <a:rPr lang="en-US" sz="2200" baseline="0" dirty="0" smtClean="0">
                  <a:solidFill>
                    <a:schemeClr val="bg1"/>
                  </a:solidFill>
                </a:rPr>
                <a:t/>
              </a:r>
              <a:br>
                <a:rPr lang="en-US" sz="2200" baseline="0" dirty="0" smtClean="0">
                  <a:solidFill>
                    <a:schemeClr val="bg1"/>
                  </a:solidFill>
                </a:rPr>
              </a:br>
              <a:r>
                <a:rPr lang="en-US" sz="2200" baseline="0" dirty="0" smtClean="0">
                  <a:solidFill>
                    <a:schemeClr val="bg1"/>
                  </a:solidFill>
                </a:rPr>
                <a:t>    </a:t>
              </a:r>
              <a:r>
                <a:rPr lang="en-US" sz="2200" b="1" baseline="0" dirty="0" smtClean="0">
                  <a:solidFill>
                    <a:srgbClr val="FFFF00"/>
                  </a:solidFill>
                </a:rPr>
                <a:t>posterpresenter@gmail.com</a:t>
              </a:r>
              <a:endParaRPr lang="en-US" sz="256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0" name="Text Box 14"/>
          <p:cNvSpPr txBox="1">
            <a:spLocks noChangeArrowheads="1"/>
          </p:cNvSpPr>
          <p:nvPr/>
        </p:nvSpPr>
        <p:spPr bwMode="auto">
          <a:xfrm>
            <a:off x="1632747" y="39341886"/>
            <a:ext cx="2305050" cy="308623"/>
          </a:xfrm>
          <a:prstGeom prst="rect">
            <a:avLst/>
          </a:prstGeom>
          <a:noFill/>
          <a:ln w="9525">
            <a:noFill/>
            <a:miter lim="800000"/>
            <a:headEnd/>
            <a:tailEnd/>
          </a:ln>
          <a:effectLst/>
        </p:spPr>
        <p:txBody>
          <a:bodyPr lIns="83658" tIns="41821" rIns="83658" bIns="41821">
            <a:spAutoFit/>
          </a:bodyPr>
          <a:lstStyle/>
          <a:p>
            <a:pPr eaLnBrk="0" hangingPunct="0">
              <a:lnSpc>
                <a:spcPct val="65000"/>
              </a:lnSpc>
              <a:spcBef>
                <a:spcPct val="50000"/>
              </a:spcBef>
              <a:defRPr/>
            </a:pPr>
            <a:r>
              <a:rPr lang="en-US" sz="458" b="1" dirty="0" smtClean="0">
                <a:solidFill>
                  <a:schemeClr val="bg1">
                    <a:lumMod val="75000"/>
                  </a:schemeClr>
                </a:solidFill>
                <a:latin typeface="Arial" charset="0"/>
              </a:rPr>
              <a:t>RESEARCH POSTER PRESENTATION </a:t>
            </a:r>
            <a:r>
              <a:rPr lang="en-US" sz="458" b="1" dirty="0">
                <a:solidFill>
                  <a:schemeClr val="bg1">
                    <a:lumMod val="75000"/>
                  </a:schemeClr>
                </a:solidFill>
                <a:latin typeface="Arial" charset="0"/>
              </a:rPr>
              <a:t>DESIGN © </a:t>
            </a:r>
            <a:r>
              <a:rPr lang="en-US" sz="458" b="1" dirty="0" smtClean="0">
                <a:solidFill>
                  <a:schemeClr val="bg1">
                    <a:lumMod val="75000"/>
                  </a:schemeClr>
                </a:solidFill>
                <a:latin typeface="Arial" charset="0"/>
              </a:rPr>
              <a:t>2012</a:t>
            </a:r>
            <a:endParaRPr lang="en-US" sz="458" b="1" dirty="0">
              <a:solidFill>
                <a:schemeClr val="bg1">
                  <a:lumMod val="75000"/>
                </a:schemeClr>
              </a:solidFill>
              <a:latin typeface="Arial" charset="0"/>
            </a:endParaRP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
        <p:nvSpPr>
          <p:cNvPr id="8" name="Rectangle 33"/>
          <p:cNvSpPr>
            <a:spLocks noChangeArrowheads="1"/>
          </p:cNvSpPr>
          <p:nvPr/>
        </p:nvSpPr>
        <p:spPr bwMode="auto">
          <a:xfrm>
            <a:off x="856349"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7" name="Rectangle 33"/>
          <p:cNvSpPr>
            <a:spLocks noChangeArrowheads="1"/>
          </p:cNvSpPr>
          <p:nvPr userDrawn="1"/>
        </p:nvSpPr>
        <p:spPr bwMode="auto">
          <a:xfrm>
            <a:off x="13890172"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8" name="Rectangle 33"/>
          <p:cNvSpPr>
            <a:spLocks noChangeArrowheads="1"/>
          </p:cNvSpPr>
          <p:nvPr userDrawn="1"/>
        </p:nvSpPr>
        <p:spPr bwMode="auto">
          <a:xfrm>
            <a:off x="26923995"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grpSp>
        <p:nvGrpSpPr>
          <p:cNvPr id="37" name="Group 36"/>
          <p:cNvGrpSpPr/>
          <p:nvPr userDrawn="1"/>
        </p:nvGrpSpPr>
        <p:grpSpPr>
          <a:xfrm>
            <a:off x="-12813740" y="0"/>
            <a:ext cx="12345210" cy="40233600"/>
            <a:chOff x="-13978626" y="0"/>
            <a:chExt cx="13467502" cy="43891200"/>
          </a:xfrm>
        </p:grpSpPr>
        <p:sp>
          <p:nvSpPr>
            <p:cNvPr id="38" name="Rectangle 37"/>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smtClean="0">
                  <a:solidFill>
                    <a:srgbClr val="FF0000"/>
                  </a:solidFill>
                  <a:latin typeface="Trebuchet MS" pitchFamily="34" charset="0"/>
                </a:rPr>
                <a:t>(—THIS SIDEBAR DOES NOT PRINT—)</a:t>
              </a:r>
              <a:endParaRPr lang="en-US" sz="3667" b="1" spc="550"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DESIGN</a:t>
              </a:r>
              <a:r>
                <a:rPr lang="en-US" sz="4400" b="1" spc="550" baseline="0" dirty="0" smtClean="0">
                  <a:solidFill>
                    <a:schemeClr val="bg1"/>
                  </a:solidFill>
                  <a:latin typeface="Trebuchet MS" pitchFamily="34" charset="0"/>
                </a:rPr>
                <a:t> </a:t>
              </a:r>
              <a:r>
                <a:rPr lang="en-US" sz="4400" b="1" spc="550" dirty="0" smtClean="0">
                  <a:solidFill>
                    <a:schemeClr val="bg1"/>
                  </a:solidFill>
                  <a:latin typeface="Trebuchet MS" pitchFamily="34" charset="0"/>
                </a:rPr>
                <a:t>GUIDE</a:t>
              </a:r>
            </a:p>
            <a:p>
              <a:pPr algn="ctr"/>
              <a:endParaRPr lang="en-US" sz="3300" b="1" dirty="0" smtClean="0">
                <a:latin typeface="Trebuchet MS" pitchFamily="34" charset="0"/>
              </a:endParaRPr>
            </a:p>
            <a:p>
              <a:pPr defTabSz="3451961"/>
              <a:r>
                <a:rPr lang="en-US" sz="3300" i="0" dirty="0" smtClean="0">
                  <a:latin typeface="Trebuchet MS" pitchFamily="34" charset="0"/>
                </a:rPr>
                <a:t>This PowerPoint</a:t>
              </a:r>
              <a:r>
                <a:rPr lang="en-US" sz="3300" i="0" baseline="0" dirty="0" smtClean="0">
                  <a:latin typeface="Trebuchet MS" pitchFamily="34" charset="0"/>
                </a:rPr>
                <a:t> </a:t>
              </a:r>
              <a:r>
                <a:rPr lang="en-US" sz="3300" i="0" dirty="0" smtClean="0">
                  <a:latin typeface="Trebuchet MS" pitchFamily="34" charset="0"/>
                </a:rPr>
                <a:t>2007 template produces</a:t>
              </a:r>
              <a:r>
                <a:rPr lang="en-US" sz="3300" i="0" baseline="0" dirty="0" smtClean="0">
                  <a:latin typeface="Trebuchet MS" pitchFamily="34" charset="0"/>
                </a:rPr>
                <a:t> </a:t>
              </a:r>
              <a:r>
                <a:rPr lang="en-US" sz="3300" i="0" dirty="0" smtClean="0">
                  <a:latin typeface="Trebuchet MS" pitchFamily="34" charset="0"/>
                </a:rPr>
                <a:t>a 44”x44” presentation poster. </a:t>
              </a:r>
              <a:r>
                <a:rPr lang="en-US" sz="3300" dirty="0" smtClean="0">
                  <a:latin typeface="Trebuchet MS" pitchFamily="34" charset="0"/>
                </a:rPr>
                <a:t>You</a:t>
              </a:r>
              <a:r>
                <a:rPr lang="en-US" sz="3300" baseline="0" dirty="0" smtClean="0">
                  <a:latin typeface="Trebuchet MS" pitchFamily="34" charset="0"/>
                </a:rPr>
                <a:t> can u</a:t>
              </a:r>
              <a:r>
                <a:rPr lang="en-US" sz="3300" dirty="0" smtClean="0">
                  <a:latin typeface="Trebuchet MS" pitchFamily="34" charset="0"/>
                </a:rPr>
                <a:t>se</a:t>
              </a:r>
              <a:r>
                <a:rPr lang="en-US" sz="3300" baseline="0" dirty="0" smtClean="0">
                  <a:latin typeface="Trebuchet MS" pitchFamily="34" charset="0"/>
                </a:rPr>
                <a:t> it to create your research poster and </a:t>
              </a:r>
              <a:r>
                <a:rPr lang="en-US" sz="3300" dirty="0" smtClean="0">
                  <a:latin typeface="Trebuchet MS" pitchFamily="34" charset="0"/>
                </a:rPr>
                <a:t>save valuable time placing titles, subtitles,</a:t>
              </a:r>
              <a:r>
                <a:rPr lang="en-US" sz="3300" baseline="0" dirty="0" smtClean="0">
                  <a:latin typeface="Trebuchet MS" pitchFamily="34" charset="0"/>
                </a:rPr>
                <a:t> text, and graphics</a:t>
              </a:r>
              <a:r>
                <a:rPr lang="en-US" sz="3300" dirty="0" smtClean="0">
                  <a:latin typeface="Trebuchet MS" pitchFamily="34" charset="0"/>
                </a:rPr>
                <a:t>. </a:t>
              </a:r>
            </a:p>
            <a:p>
              <a:pPr defTabSz="3451961"/>
              <a:endParaRPr lang="en-US" sz="3300" dirty="0" smtClean="0">
                <a:latin typeface="Trebuchet MS" pitchFamily="34" charset="0"/>
              </a:endParaRPr>
            </a:p>
            <a:p>
              <a:pPr defTabSz="4023597"/>
              <a:r>
                <a:rPr lang="en-US" sz="33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smtClean="0">
                  <a:solidFill>
                    <a:srgbClr val="FFC000"/>
                  </a:solidFill>
                  <a:latin typeface="Trebuchet MS" pitchFamily="34" charset="0"/>
                </a:rPr>
                <a:t>PosterPresentations.com</a:t>
              </a:r>
              <a:r>
                <a:rPr lang="en-US" sz="3300" b="1" dirty="0" smtClean="0">
                  <a:solidFill>
                    <a:schemeClr val="bg1"/>
                  </a:solidFill>
                  <a:latin typeface="Trebuchet MS" pitchFamily="34" charset="0"/>
                </a:rPr>
                <a:t> </a:t>
              </a:r>
              <a:r>
                <a:rPr lang="en-US" sz="3300" dirty="0" smtClean="0">
                  <a:solidFill>
                    <a:schemeClr val="bg1"/>
                  </a:solidFill>
                  <a:latin typeface="Trebuchet MS" pitchFamily="34" charset="0"/>
                </a:rPr>
                <a:t>and click on HELP DESK.</a:t>
              </a:r>
            </a:p>
            <a:p>
              <a:pPr defTabSz="4023597"/>
              <a:endParaRPr lang="en-US" sz="3300" dirty="0" smtClean="0">
                <a:latin typeface="Trebuchet MS" pitchFamily="34" charset="0"/>
              </a:endParaRPr>
            </a:p>
            <a:p>
              <a:pPr defTabSz="4023597"/>
              <a:r>
                <a:rPr lang="en-US" sz="3300" dirty="0" smtClean="0">
                  <a:solidFill>
                    <a:schemeClr val="bg1"/>
                  </a:solidFill>
                  <a:latin typeface="Trebuchet MS" pitchFamily="34" charset="0"/>
                </a:rPr>
                <a:t>When</a:t>
              </a:r>
              <a:r>
                <a:rPr lang="en-US" sz="3300" baseline="0" dirty="0" smtClean="0">
                  <a:solidFill>
                    <a:schemeClr val="bg1"/>
                  </a:solidFill>
                  <a:latin typeface="Trebuchet MS" pitchFamily="34" charset="0"/>
                </a:rPr>
                <a:t> you are ready to print your poster</a:t>
              </a:r>
              <a:r>
                <a:rPr lang="en-US" sz="3300" dirty="0" smtClean="0">
                  <a:solidFill>
                    <a:schemeClr val="bg1"/>
                  </a:solidFill>
                  <a:latin typeface="Trebuchet MS" pitchFamily="34" charset="0"/>
                </a:rPr>
                <a:t>,</a:t>
              </a:r>
              <a:r>
                <a:rPr lang="en-US" sz="3300" baseline="0" dirty="0" smtClean="0">
                  <a:solidFill>
                    <a:schemeClr val="bg1"/>
                  </a:solidFill>
                  <a:latin typeface="Trebuchet MS" pitchFamily="34" charset="0"/>
                </a:rPr>
                <a:t> go online to </a:t>
              </a:r>
              <a:r>
                <a:rPr lang="en-US" sz="3300" b="0" dirty="0" smtClean="0">
                  <a:solidFill>
                    <a:schemeClr val="bg1"/>
                  </a:solidFill>
                  <a:latin typeface="Trebuchet MS" pitchFamily="34" charset="0"/>
                </a:rPr>
                <a:t>PosterPresentations.com</a:t>
              </a:r>
              <a:r>
                <a:rPr lang="en-US" sz="3300" dirty="0" smtClean="0">
                  <a:solidFill>
                    <a:schemeClr val="bg1"/>
                  </a:solidFill>
                  <a:latin typeface="Trebuchet MS" pitchFamily="34" charset="0"/>
                </a:rPr>
                <a:t/>
              </a:r>
              <a:br>
                <a:rPr lang="en-US" sz="3300" dirty="0" smtClean="0">
                  <a:solidFill>
                    <a:schemeClr val="bg1"/>
                  </a:solidFill>
                  <a:latin typeface="Trebuchet MS" pitchFamily="34" charset="0"/>
                </a:rPr>
              </a:br>
              <a:endParaRPr lang="en-US" sz="3300" dirty="0" smtClean="0">
                <a:solidFill>
                  <a:schemeClr val="bg1"/>
                </a:solidFill>
                <a:latin typeface="Trebuchet MS" pitchFamily="34" charset="0"/>
              </a:endParaRPr>
            </a:p>
            <a:p>
              <a:pPr algn="l" defTabSz="3451961"/>
              <a:r>
                <a:rPr lang="en-US" sz="3300" b="0" dirty="0" smtClean="0">
                  <a:solidFill>
                    <a:schemeClr val="bg1"/>
                  </a:solidFill>
                  <a:latin typeface="Trebuchet MS" pitchFamily="34" charset="0"/>
                </a:rPr>
                <a:t>Need</a:t>
              </a:r>
              <a:r>
                <a:rPr lang="en-US" sz="3300" b="0" baseline="0" dirty="0" smtClean="0">
                  <a:solidFill>
                    <a:schemeClr val="bg1"/>
                  </a:solidFill>
                  <a:latin typeface="Trebuchet MS" pitchFamily="34" charset="0"/>
                </a:rPr>
                <a:t> assistance? Call us at </a:t>
              </a:r>
              <a:r>
                <a:rPr lang="en-US" sz="3300" b="0" dirty="0" smtClean="0">
                  <a:solidFill>
                    <a:srgbClr val="FFC000"/>
                  </a:solidFill>
                  <a:latin typeface="Trebuchet MS" pitchFamily="34" charset="0"/>
                </a:rPr>
                <a:t>1.510.649.3001</a:t>
              </a:r>
            </a:p>
            <a:p>
              <a:pPr algn="l" defTabSz="3451961"/>
              <a:endParaRPr lang="en-US" sz="4033" b="1" dirty="0" smtClean="0">
                <a:solidFill>
                  <a:srgbClr val="FFFF00"/>
                </a:solidFill>
                <a:latin typeface="Trebuchet MS" pitchFamily="34" charset="0"/>
              </a:endParaRPr>
            </a:p>
            <a:p>
              <a:pPr algn="ctr"/>
              <a:endParaRPr lang="en-US" sz="2933" b="1"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QUICK START</a:t>
              </a:r>
            </a:p>
            <a:p>
              <a:pPr algn="ctr"/>
              <a:endParaRPr lang="en-US" sz="3667"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Zoom in and out</a:t>
              </a:r>
            </a:p>
            <a:p>
              <a:pPr marL="2161063" indent="-14553" algn="l" defTabSz="780020"/>
              <a:r>
                <a:rPr lang="en-US" sz="2933"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Title, Authors, and Affiliations</a:t>
              </a:r>
            </a:p>
            <a:p>
              <a:pPr algn="l"/>
              <a:r>
                <a:rPr lang="en-US" sz="2933"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smtClean="0">
                <a:solidFill>
                  <a:schemeClr val="bg1">
                    <a:lumMod val="75000"/>
                  </a:schemeClr>
                </a:solidFill>
                <a:latin typeface="Trebuchet MS" pitchFamily="34" charset="0"/>
              </a:endParaRPr>
            </a:p>
            <a:p>
              <a:pPr algn="l"/>
              <a:r>
                <a:rPr lang="en-US" sz="3300" b="1" baseline="0" dirty="0" smtClean="0">
                  <a:solidFill>
                    <a:schemeClr val="bg1"/>
                  </a:solidFill>
                  <a:latin typeface="Trebuchet MS" pitchFamily="34" charset="0"/>
                </a:rPr>
                <a:t/>
              </a:r>
              <a:br>
                <a:rPr lang="en-US" sz="3300" b="1" baseline="0" dirty="0" smtClean="0">
                  <a:solidFill>
                    <a:schemeClr val="bg1"/>
                  </a:solidFill>
                  <a:latin typeface="Trebuchet MS" pitchFamily="34" charset="0"/>
                </a:rPr>
              </a:br>
              <a:endParaRPr lang="en-US" sz="3300" b="1" dirty="0" smtClean="0">
                <a:solidFill>
                  <a:schemeClr val="bg1"/>
                </a:solidFill>
                <a:latin typeface="Trebuchet MS" pitchFamily="34" charset="0"/>
              </a:endParaRPr>
            </a:p>
            <a:p>
              <a:pPr algn="ctr"/>
              <a:endParaRPr lang="en-US" sz="3300" b="1" dirty="0" smtClean="0">
                <a:solidFill>
                  <a:srgbClr val="FFC000"/>
                </a:solidFill>
                <a:latin typeface="Trebuchet MS" pitchFamily="34" charset="0"/>
              </a:endParaRPr>
            </a:p>
            <a:p>
              <a:pPr algn="ctr"/>
              <a:endParaRPr lang="en-US" sz="3300" b="1" dirty="0" smtClean="0">
                <a:solidFill>
                  <a:srgbClr val="FFC000"/>
                </a:solidFill>
                <a:latin typeface="Trebuchet MS" pitchFamily="34" charset="0"/>
              </a:endParaRPr>
            </a:p>
            <a:p>
              <a:pPr algn="ctr"/>
              <a:r>
                <a:rPr lang="en-US" sz="3667" b="1" dirty="0" smtClean="0">
                  <a:solidFill>
                    <a:srgbClr val="FFC000"/>
                  </a:solidFill>
                  <a:latin typeface="Trebuchet MS" pitchFamily="34" charset="0"/>
                </a:rPr>
                <a:t>Adding Logos</a:t>
              </a:r>
              <a:r>
                <a:rPr lang="en-US" sz="3667" b="1" baseline="0" dirty="0" smtClean="0">
                  <a:solidFill>
                    <a:srgbClr val="FFC000"/>
                  </a:solidFill>
                  <a:latin typeface="Trebuchet MS" pitchFamily="34" charset="0"/>
                </a:rPr>
                <a:t> / Seals</a:t>
              </a:r>
            </a:p>
            <a:p>
              <a:pPr algn="l"/>
              <a:r>
                <a:rPr lang="en-US" sz="2933"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spc="0"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See if your school’s logo is available on our free poster templates page.</a:t>
              </a:r>
            </a:p>
            <a:p>
              <a:pPr algn="l"/>
              <a:endParaRPr lang="en-US" sz="2933" b="0" baseline="0" dirty="0" smtClean="0">
                <a:latin typeface="Trebuchet MS" pitchFamily="34" charset="0"/>
              </a:endParaRPr>
            </a:p>
            <a:p>
              <a:pPr algn="ctr"/>
              <a:r>
                <a:rPr lang="en-US" sz="3667" b="1" baseline="0" dirty="0" smtClean="0">
                  <a:solidFill>
                    <a:srgbClr val="FFC000"/>
                  </a:solidFill>
                  <a:latin typeface="Trebuchet MS" pitchFamily="34" charset="0"/>
                </a:rPr>
                <a:t>Photographs / Graphics</a:t>
              </a:r>
            </a:p>
            <a:p>
              <a:pPr algn="l" defTabSz="896441"/>
              <a:r>
                <a:rPr lang="en-US" sz="2933"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smtClean="0">
                  <a:solidFill>
                    <a:schemeClr val="bg1">
                      <a:lumMod val="75000"/>
                    </a:schemeClr>
                  </a:solidFill>
                  <a:latin typeface="Trebuchet MS" pitchFamily="34" charset="0"/>
                </a:rPr>
                <a:t>disproportionally.</a:t>
              </a:r>
            </a:p>
            <a:p>
              <a:pPr algn="l" defTabSz="896441"/>
              <a:endParaRPr lang="en-US" sz="2933" b="0" baseline="0" dirty="0" smtClean="0">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r>
                <a:rPr lang="en-US" sz="3667" b="1" baseline="0" dirty="0" smtClean="0">
                  <a:solidFill>
                    <a:srgbClr val="FFC000"/>
                  </a:solidFill>
                  <a:latin typeface="Trebuchet MS" pitchFamily="34" charset="0"/>
                </a:rPr>
                <a:t>Image Quality Check</a:t>
              </a:r>
            </a:p>
            <a:p>
              <a:pPr lvl="0" algn="l" defTabSz="896441"/>
              <a:r>
                <a:rPr lang="en-US" sz="2933"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smtClean="0">
                <a:latin typeface="Trebuchet MS" pitchFamily="34" charset="0"/>
              </a:endParaRPr>
            </a:p>
          </p:txBody>
        </p:sp>
        <p:cxnSp>
          <p:nvCxnSpPr>
            <p:cNvPr id="39" name="Straight Connector 38"/>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userDrawn="1"/>
          </p:nvPicPr>
          <p:blipFill>
            <a:blip r:embed="rId4" cstate="print"/>
            <a:stretch>
              <a:fillRect/>
            </a:stretch>
          </p:blipFill>
          <p:spPr>
            <a:xfrm>
              <a:off x="-13531152" y="13393589"/>
              <a:ext cx="1952703" cy="1469032"/>
            </a:xfrm>
            <a:prstGeom prst="rect">
              <a:avLst/>
            </a:prstGeom>
          </p:spPr>
        </p:pic>
        <p:pic>
          <p:nvPicPr>
            <p:cNvPr id="47" name="Picture 46"/>
            <p:cNvPicPr>
              <a:picLocks noChangeAspect="1"/>
            </p:cNvPicPr>
            <p:nvPr userDrawn="1"/>
          </p:nvPicPr>
          <p:blipFill>
            <a:blip r:embed="rId5" cstate="print"/>
            <a:stretch>
              <a:fillRect/>
            </a:stretch>
          </p:blipFill>
          <p:spPr>
            <a:xfrm>
              <a:off x="-13386522" y="20257821"/>
              <a:ext cx="12206099" cy="1287728"/>
            </a:xfrm>
            <a:prstGeom prst="rect">
              <a:avLst/>
            </a:prstGeom>
          </p:spPr>
        </p:pic>
        <p:grpSp>
          <p:nvGrpSpPr>
            <p:cNvPr id="48" name="Group 47"/>
            <p:cNvGrpSpPr/>
            <p:nvPr userDrawn="1"/>
          </p:nvGrpSpPr>
          <p:grpSpPr>
            <a:xfrm>
              <a:off x="-12090394" y="32335946"/>
              <a:ext cx="9204778" cy="2833063"/>
              <a:chOff x="-4440600" y="12356268"/>
              <a:chExt cx="3470785" cy="1064970"/>
            </a:xfrm>
          </p:grpSpPr>
          <p:grpSp>
            <p:nvGrpSpPr>
              <p:cNvPr id="72" name="Group 71"/>
              <p:cNvGrpSpPr/>
              <p:nvPr userDrawn="1"/>
            </p:nvGrpSpPr>
            <p:grpSpPr>
              <a:xfrm>
                <a:off x="-2753668" y="12400491"/>
                <a:ext cx="624431" cy="886963"/>
                <a:chOff x="-3921471" y="13037088"/>
                <a:chExt cx="779338" cy="1271013"/>
              </a:xfrm>
            </p:grpSpPr>
            <p:pic>
              <p:nvPicPr>
                <p:cNvPr id="78" name="Picture 77"/>
                <p:cNvPicPr>
                  <a:picLocks noChangeAspect="1"/>
                </p:cNvPicPr>
                <p:nvPr userDrawn="1"/>
              </p:nvPicPr>
              <p:blipFill>
                <a:blip r:embed="rId6" cstate="print"/>
                <a:stretch>
                  <a:fillRect/>
                </a:stretch>
              </p:blipFill>
              <p:spPr>
                <a:xfrm>
                  <a:off x="-3910934" y="13037088"/>
                  <a:ext cx="768801" cy="1090857"/>
                </a:xfrm>
                <a:prstGeom prst="rect">
                  <a:avLst/>
                </a:prstGeom>
              </p:spPr>
            </p:pic>
            <p:sp>
              <p:nvSpPr>
                <p:cNvPr id="79" name="TextBox 78"/>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smtClean="0">
                      <a:solidFill>
                        <a:schemeClr val="tx1"/>
                      </a:solidFill>
                    </a:rPr>
                    <a:t>ORIGINAL</a:t>
                  </a:r>
                  <a:endParaRPr lang="en-US" sz="1833" b="1" dirty="0">
                    <a:solidFill>
                      <a:schemeClr val="tx1"/>
                    </a:solidFill>
                  </a:endParaRPr>
                </a:p>
              </p:txBody>
            </p:sp>
          </p:grpSp>
          <p:grpSp>
            <p:nvGrpSpPr>
              <p:cNvPr id="73" name="Group 72"/>
              <p:cNvGrpSpPr/>
              <p:nvPr userDrawn="1"/>
            </p:nvGrpSpPr>
            <p:grpSpPr>
              <a:xfrm>
                <a:off x="-2003333" y="12400489"/>
                <a:ext cx="1033518" cy="882700"/>
                <a:chOff x="-2880749" y="13041046"/>
                <a:chExt cx="1420279" cy="1213024"/>
              </a:xfrm>
            </p:grpSpPr>
            <p:pic>
              <p:nvPicPr>
                <p:cNvPr id="76" name="Picture 75"/>
                <p:cNvPicPr>
                  <a:picLocks noChangeAspect="1"/>
                </p:cNvPicPr>
                <p:nvPr userDrawn="1"/>
              </p:nvPicPr>
              <p:blipFill>
                <a:blip r:embed="rId6" cstate="print"/>
                <a:stretch>
                  <a:fillRect/>
                </a:stretch>
              </p:blipFill>
              <p:spPr>
                <a:xfrm>
                  <a:off x="-2880749" y="13041046"/>
                  <a:ext cx="1420279" cy="1029694"/>
                </a:xfrm>
                <a:prstGeom prst="rect">
                  <a:avLst/>
                </a:prstGeom>
              </p:spPr>
            </p:pic>
            <p:sp>
              <p:nvSpPr>
                <p:cNvPr id="77" name="TextBox 76"/>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smtClean="0">
                      <a:solidFill>
                        <a:schemeClr val="bg1"/>
                      </a:solidFill>
                    </a:rPr>
                    <a:t>DISTORTED</a:t>
                  </a:r>
                  <a:endParaRPr lang="en-US" sz="917" b="1" dirty="0">
                    <a:solidFill>
                      <a:schemeClr val="bg1"/>
                    </a:solidFill>
                  </a:endParaRPr>
                </a:p>
              </p:txBody>
            </p:sp>
          </p:grpSp>
          <p:pic>
            <p:nvPicPr>
              <p:cNvPr id="74" name="Picture 73"/>
              <p:cNvPicPr>
                <a:picLocks noChangeAspect="1"/>
              </p:cNvPicPr>
              <p:nvPr userDrawn="1"/>
            </p:nvPicPr>
            <p:blipFill>
              <a:blip r:embed="rId7" cstate="print"/>
              <a:stretch>
                <a:fillRect/>
              </a:stretch>
            </p:blipFill>
            <p:spPr>
              <a:xfrm>
                <a:off x="-4440600" y="12356268"/>
                <a:ext cx="1098742" cy="847761"/>
              </a:xfrm>
              <a:prstGeom prst="rect">
                <a:avLst/>
              </a:prstGeom>
            </p:spPr>
          </p:pic>
          <p:sp>
            <p:nvSpPr>
              <p:cNvPr id="75" name="TextBox 74"/>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smtClean="0">
                    <a:solidFill>
                      <a:schemeClr val="bg1"/>
                    </a:solidFill>
                  </a:rPr>
                  <a:t>Corner</a:t>
                </a:r>
                <a:r>
                  <a:rPr lang="en-US" sz="1833" baseline="0" dirty="0" smtClean="0">
                    <a:solidFill>
                      <a:schemeClr val="bg1"/>
                    </a:solidFill>
                  </a:rPr>
                  <a:t> handles</a:t>
                </a:r>
                <a:endParaRPr lang="en-US" sz="1833" dirty="0">
                  <a:solidFill>
                    <a:schemeClr val="bg1"/>
                  </a:solidFill>
                </a:endParaRPr>
              </a:p>
            </p:txBody>
          </p:sp>
        </p:grpSp>
        <p:grpSp>
          <p:nvGrpSpPr>
            <p:cNvPr id="67" name="Group 66"/>
            <p:cNvGrpSpPr/>
            <p:nvPr userDrawn="1"/>
          </p:nvGrpSpPr>
          <p:grpSpPr>
            <a:xfrm>
              <a:off x="-12935202" y="38908539"/>
              <a:ext cx="11328025" cy="2998418"/>
              <a:chOff x="-4742408" y="14609970"/>
              <a:chExt cx="4271383" cy="1127128"/>
            </a:xfrm>
          </p:grpSpPr>
          <p:graphicFrame>
            <p:nvGraphicFramePr>
              <p:cNvPr id="68" name="Object 67"/>
              <p:cNvGraphicFramePr>
                <a:graphicFrameLocks noChangeAspect="1"/>
              </p:cNvGraphicFramePr>
              <p:nvPr userDrawn="1">
                <p:extLst>
                  <p:ext uri="{D42A27DB-BD31-4B8C-83A1-F6EECF244321}">
                    <p14:modId xmlns="" xmlns:p14="http://schemas.microsoft.com/office/powerpoint/2010/main" val="283030143"/>
                  </p:ext>
                </p:extLst>
              </p:nvPr>
            </p:nvGraphicFramePr>
            <p:xfrm>
              <a:off x="-4533347" y="14609976"/>
              <a:ext cx="1828800" cy="1117600"/>
            </p:xfrm>
            <a:graphic>
              <a:graphicData uri="http://schemas.openxmlformats.org/presentationml/2006/ole">
                <p:oleObj spid="_x0000_s2066" name="Image" r:id="rId8" imgW="1828571" imgH="1117460" progId="">
                  <p:embed/>
                </p:oleObj>
              </a:graphicData>
            </a:graphic>
          </p:graphicFrame>
          <p:graphicFrame>
            <p:nvGraphicFramePr>
              <p:cNvPr id="69" name="Object 68"/>
              <p:cNvGraphicFramePr>
                <a:graphicFrameLocks noChangeAspect="1"/>
              </p:cNvGraphicFramePr>
              <p:nvPr userDrawn="1">
                <p:extLst>
                  <p:ext uri="{D42A27DB-BD31-4B8C-83A1-F6EECF244321}">
                    <p14:modId xmlns="" xmlns:p14="http://schemas.microsoft.com/office/powerpoint/2010/main" val="155210428"/>
                  </p:ext>
                </p:extLst>
              </p:nvPr>
            </p:nvGraphicFramePr>
            <p:xfrm>
              <a:off x="-2456641" y="14613669"/>
              <a:ext cx="1828800" cy="1117600"/>
            </p:xfrm>
            <a:graphic>
              <a:graphicData uri="http://schemas.openxmlformats.org/presentationml/2006/ole">
                <p:oleObj spid="_x0000_s2067" name="Image" r:id="rId9" imgW="1828571" imgH="1117460" progId="">
                  <p:embed/>
                </p:oleObj>
              </a:graphicData>
            </a:graphic>
          </p:graphicFrame>
          <p:sp>
            <p:nvSpPr>
              <p:cNvPr id="70" name="TextBox 69"/>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smtClean="0">
                    <a:solidFill>
                      <a:srgbClr val="92D050"/>
                    </a:solidFill>
                  </a:rPr>
                  <a:t>Good</a:t>
                </a:r>
                <a:r>
                  <a:rPr lang="en-US" sz="1467" baseline="0" dirty="0" smtClean="0">
                    <a:solidFill>
                      <a:srgbClr val="92D050"/>
                    </a:solidFill>
                  </a:rPr>
                  <a:t> </a:t>
                </a:r>
                <a:r>
                  <a:rPr lang="en-US" sz="1467" baseline="0" dirty="0" smtClean="0">
                    <a:solidFill>
                      <a:schemeClr val="bg1"/>
                    </a:solidFill>
                  </a:rPr>
                  <a:t>printing quality</a:t>
                </a:r>
                <a:endParaRPr lang="en-US" sz="1467" dirty="0">
                  <a:solidFill>
                    <a:schemeClr val="bg1"/>
                  </a:solidFill>
                </a:endParaRPr>
              </a:p>
            </p:txBody>
          </p:sp>
          <p:sp>
            <p:nvSpPr>
              <p:cNvPr id="71" name="TextBox 70"/>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smtClean="0">
                    <a:solidFill>
                      <a:srgbClr val="FF0000"/>
                    </a:solidFill>
                  </a:rPr>
                  <a:t>Bad </a:t>
                </a:r>
                <a:r>
                  <a:rPr lang="en-US" sz="1467" dirty="0" smtClean="0">
                    <a:solidFill>
                      <a:schemeClr val="bg1"/>
                    </a:solidFill>
                  </a:rPr>
                  <a:t>printing quality</a:t>
                </a:r>
                <a:endParaRPr lang="en-US" sz="1467" dirty="0">
                  <a:solidFill>
                    <a:schemeClr val="bg1"/>
                  </a:solidFill>
                </a:endParaRPr>
              </a:p>
            </p:txBody>
          </p:sp>
        </p:grpSp>
      </p:grpSp>
      <p:grpSp>
        <p:nvGrpSpPr>
          <p:cNvPr id="81" name="Group 80"/>
          <p:cNvGrpSpPr/>
          <p:nvPr userDrawn="1"/>
        </p:nvGrpSpPr>
        <p:grpSpPr>
          <a:xfrm>
            <a:off x="40702131" y="-4954"/>
            <a:ext cx="12389930" cy="40238554"/>
            <a:chOff x="44402324" y="-5404"/>
            <a:chExt cx="13516287" cy="43896604"/>
          </a:xfrm>
        </p:grpSpPr>
        <p:sp>
          <p:nvSpPr>
            <p:cNvPr id="82" name="Rectangle 81"/>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smtClean="0">
                  <a:solidFill>
                    <a:schemeClr val="bg1"/>
                  </a:solidFill>
                  <a:latin typeface="Trebuchet MS" pitchFamily="34" charset="0"/>
                </a:rPr>
                <a:t>QUICK START (cont.)</a:t>
              </a:r>
            </a:p>
            <a:p>
              <a:pPr algn="ctr"/>
              <a:endParaRPr lang="en-US" sz="4033"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smtClean="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r>
                <a:rPr lang="en-US" sz="2933"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Text</a:t>
              </a:r>
            </a:p>
            <a:p>
              <a:pPr marL="3706551" lvl="2" indent="0" algn="l" defTabSz="130974"/>
              <a:r>
                <a:rPr lang="en-US" sz="2933"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 </a:t>
              </a:r>
              <a:r>
                <a:rPr kumimoji="0" lang="en-US" sz="3667"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smtClean="0">
                <a:solidFill>
                  <a:schemeClr val="bg1">
                    <a:lumMod val="75000"/>
                  </a:schemeClr>
                </a:solidFill>
                <a:latin typeface="Trebuchet MS" pitchFamily="34" charset="0"/>
              </a:endParaRPr>
            </a:p>
            <a:p>
              <a:pPr marL="1391863" lvl="2"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Tables</a:t>
              </a:r>
            </a:p>
            <a:p>
              <a:pPr marL="1897661" lvl="1" indent="0" algn="l" defTabSz="104779"/>
              <a:r>
                <a:rPr lang="en-US" sz="2933" b="0" baseline="0" dirty="0" smtClean="0">
                  <a:solidFill>
                    <a:schemeClr val="bg1">
                      <a:lumMod val="75000"/>
                    </a:schemeClr>
                  </a:solidFill>
                  <a:latin typeface="Trebuchet MS" pitchFamily="34" charset="0"/>
                </a:rPr>
                <a:t>To add a table from scratch go to the INSERT menu and </a:t>
              </a:r>
              <a:br>
                <a:rPr lang="en-US" sz="2933" b="0" baseline="0" dirty="0" smtClean="0">
                  <a:solidFill>
                    <a:schemeClr val="bg1">
                      <a:lumMod val="75000"/>
                    </a:schemeClr>
                  </a:solidFill>
                  <a:latin typeface="Trebuchet MS" pitchFamily="34" charset="0"/>
                </a:rPr>
              </a:br>
              <a:r>
                <a:rPr lang="en-US" sz="2933" b="0" baseline="0" dirty="0" smtClean="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3" name="Object 82"/>
            <p:cNvGraphicFramePr>
              <a:graphicFrameLocks noChangeAspect="1"/>
            </p:cNvGraphicFramePr>
            <p:nvPr userDrawn="1">
              <p:extLst>
                <p:ext uri="{D42A27DB-BD31-4B8C-83A1-F6EECF244321}">
                  <p14:modId xmlns="" xmlns:p14="http://schemas.microsoft.com/office/powerpoint/2010/main" val="1689330954"/>
                </p:ext>
              </p:extLst>
            </p:nvPr>
          </p:nvGraphicFramePr>
          <p:xfrm>
            <a:off x="47717694" y="4656250"/>
            <a:ext cx="6825444" cy="2521622"/>
          </p:xfrm>
          <a:graphic>
            <a:graphicData uri="http://schemas.openxmlformats.org/presentationml/2006/ole">
              <p:oleObj spid="_x0000_s2068" name="Image" r:id="rId10" imgW="4571429" imgH="1688889" progId="">
                <p:embed/>
              </p:oleObj>
            </a:graphicData>
          </a:graphic>
        </p:graphicFrame>
        <p:pic>
          <p:nvPicPr>
            <p:cNvPr id="84" name="Picture 83"/>
            <p:cNvPicPr>
              <a:picLocks noChangeAspect="1"/>
            </p:cNvPicPr>
            <p:nvPr userDrawn="1"/>
          </p:nvPicPr>
          <p:blipFill>
            <a:blip r:embed="rId11" cstate="print"/>
            <a:stretch>
              <a:fillRect/>
            </a:stretch>
          </p:blipFill>
          <p:spPr>
            <a:xfrm>
              <a:off x="44804763" y="10986440"/>
              <a:ext cx="3628390" cy="1674641"/>
            </a:xfrm>
            <a:prstGeom prst="rect">
              <a:avLst/>
            </a:prstGeom>
            <a:ln>
              <a:noFill/>
            </a:ln>
          </p:spPr>
        </p:pic>
        <p:graphicFrame>
          <p:nvGraphicFramePr>
            <p:cNvPr id="85" name="Object 84"/>
            <p:cNvGraphicFramePr>
              <a:graphicFrameLocks noChangeAspect="1"/>
            </p:cNvGraphicFramePr>
            <p:nvPr userDrawn="1">
              <p:extLst>
                <p:ext uri="{D42A27DB-BD31-4B8C-83A1-F6EECF244321}">
                  <p14:modId xmlns="" xmlns:p14="http://schemas.microsoft.com/office/powerpoint/2010/main" val="2945985057"/>
                </p:ext>
              </p:extLst>
            </p:nvPr>
          </p:nvGraphicFramePr>
          <p:xfrm>
            <a:off x="44804763" y="17182847"/>
            <a:ext cx="1811108" cy="1212274"/>
          </p:xfrm>
          <a:graphic>
            <a:graphicData uri="http://schemas.openxmlformats.org/presentationml/2006/ole">
              <p:oleObj spid="_x0000_s2069" name="Image" r:id="rId12" imgW="1574603" imgH="1053968" progId="">
                <p:embed/>
              </p:oleObj>
            </a:graphicData>
          </a:graphic>
        </p:graphicFrame>
        <p:grpSp>
          <p:nvGrpSpPr>
            <p:cNvPr id="86" name="Group 85"/>
            <p:cNvGrpSpPr/>
            <p:nvPr userDrawn="1"/>
          </p:nvGrpSpPr>
          <p:grpSpPr>
            <a:xfrm>
              <a:off x="44804763" y="39613970"/>
              <a:ext cx="12651307" cy="1546389"/>
              <a:chOff x="44200453" y="28362386"/>
              <a:chExt cx="9771399" cy="1090622"/>
            </a:xfrm>
          </p:grpSpPr>
          <p:sp>
            <p:nvSpPr>
              <p:cNvPr id="88" name="Rounded Rectangle 87"/>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dirty="0"/>
              </a:p>
            </p:txBody>
          </p:sp>
          <p:pic>
            <p:nvPicPr>
              <p:cNvPr id="89"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8460718"/>
                <a:ext cx="914401" cy="914399"/>
              </a:xfrm>
              <a:prstGeom prst="rect">
                <a:avLst/>
              </a:prstGeom>
              <a:noFill/>
              <a:ln>
                <a:noFill/>
              </a:ln>
            </p:spPr>
          </p:pic>
          <p:sp>
            <p:nvSpPr>
              <p:cNvPr id="90" name="TextBox 89"/>
              <p:cNvSpPr txBox="1"/>
              <p:nvPr userDrawn="1"/>
            </p:nvSpPr>
            <p:spPr>
              <a:xfrm>
                <a:off x="45300663" y="28552305"/>
                <a:ext cx="8671189" cy="591997"/>
              </a:xfrm>
              <a:prstGeom prst="rect">
                <a:avLst/>
              </a:prstGeom>
              <a:noFill/>
              <a:ln>
                <a:noFill/>
              </a:ln>
            </p:spPr>
            <p:txBody>
              <a:bodyPr wrap="square" rtlCol="0">
                <a:spAutoFit/>
              </a:bodyPr>
              <a:lstStyle/>
              <a:p>
                <a:r>
                  <a:rPr lang="en-US" sz="2200" dirty="0" smtClean="0">
                    <a:solidFill>
                      <a:schemeClr val="tx2"/>
                    </a:solidFill>
                    <a:latin typeface="Trebuchet MS" pitchFamily="34" charset="0"/>
                  </a:rPr>
                  <a:t>Student</a:t>
                </a:r>
                <a:r>
                  <a:rPr lang="en-US" sz="2200" baseline="0" dirty="0" smtClean="0">
                    <a:solidFill>
                      <a:schemeClr val="tx2"/>
                    </a:solidFill>
                    <a:latin typeface="Trebuchet MS" pitchFamily="34" charset="0"/>
                  </a:rPr>
                  <a:t> discounts are available on our Facebook page.</a:t>
                </a:r>
                <a:br>
                  <a:rPr lang="en-US" sz="2200" baseline="0" dirty="0" smtClean="0">
                    <a:solidFill>
                      <a:schemeClr val="tx2"/>
                    </a:solidFill>
                    <a:latin typeface="Trebuchet MS" pitchFamily="34" charset="0"/>
                  </a:rPr>
                </a:br>
                <a:r>
                  <a:rPr lang="en-US" sz="2200" baseline="0" dirty="0" smtClean="0">
                    <a:solidFill>
                      <a:schemeClr val="tx2"/>
                    </a:solidFill>
                    <a:latin typeface="Trebuchet MS" pitchFamily="34" charset="0"/>
                  </a:rPr>
                  <a:t>Go to </a:t>
                </a:r>
                <a:r>
                  <a:rPr lang="en-US" sz="2200" u="sng" baseline="0" dirty="0" smtClean="0">
                    <a:solidFill>
                      <a:schemeClr val="tx2"/>
                    </a:solidFill>
                    <a:latin typeface="Trebuchet MS" pitchFamily="34" charset="0"/>
                  </a:rPr>
                  <a:t>PosterPresentations.com</a:t>
                </a:r>
                <a:r>
                  <a:rPr lang="en-US" sz="2200" baseline="0" dirty="0" smtClean="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87" name="TextBox 86"/>
            <p:cNvSpPr txBox="1"/>
            <p:nvPr userDrawn="1"/>
          </p:nvSpPr>
          <p:spPr>
            <a:xfrm>
              <a:off x="44530580" y="41758589"/>
              <a:ext cx="8394379" cy="1414959"/>
            </a:xfrm>
            <a:prstGeom prst="rect">
              <a:avLst/>
            </a:prstGeom>
            <a:noFill/>
          </p:spPr>
          <p:txBody>
            <a:bodyPr wrap="square" lIns="65304" tIns="32651" rIns="65304" bIns="32651" rtlCol="0">
              <a:spAutoFit/>
            </a:bodyPr>
            <a:lstStyle/>
            <a:p>
              <a:pPr>
                <a:lnSpc>
                  <a:spcPts val="2383"/>
                </a:lnSpc>
              </a:pPr>
              <a:r>
                <a:rPr lang="en-US" sz="2567" dirty="0" smtClean="0">
                  <a:solidFill>
                    <a:schemeClr val="bg1"/>
                  </a:solidFill>
                </a:rPr>
                <a:t>© 2013</a:t>
              </a:r>
              <a:r>
                <a:rPr lang="en-US" sz="2567" baseline="0" dirty="0" smtClean="0">
                  <a:solidFill>
                    <a:schemeClr val="bg1"/>
                  </a:solidFill>
                </a:rPr>
                <a:t> </a:t>
              </a:r>
              <a:r>
                <a:rPr lang="en-US" sz="2567" dirty="0" smtClean="0">
                  <a:solidFill>
                    <a:schemeClr val="bg1"/>
                  </a:solidFill>
                </a:rPr>
                <a:t>PosterPresentations.com</a:t>
              </a:r>
              <a:br>
                <a:rPr lang="en-US" sz="2567" dirty="0" smtClean="0">
                  <a:solidFill>
                    <a:schemeClr val="bg1"/>
                  </a:solidFill>
                </a:rPr>
              </a:br>
              <a:r>
                <a:rPr lang="en-US" sz="2567" dirty="0" smtClean="0">
                  <a:solidFill>
                    <a:schemeClr val="bg1"/>
                  </a:solidFill>
                </a:rPr>
                <a:t>    </a:t>
              </a:r>
              <a:r>
                <a:rPr lang="en-US" sz="2200" dirty="0" smtClean="0">
                  <a:solidFill>
                    <a:schemeClr val="bg1"/>
                  </a:solidFill>
                </a:rPr>
                <a:t>2117 Fourth Street ,</a:t>
              </a:r>
              <a:r>
                <a:rPr lang="en-US" sz="2200" baseline="0" dirty="0" smtClean="0">
                  <a:solidFill>
                    <a:schemeClr val="bg1"/>
                  </a:solidFill>
                </a:rPr>
                <a:t> Unit C        </a:t>
              </a:r>
            </a:p>
            <a:p>
              <a:pPr>
                <a:lnSpc>
                  <a:spcPts val="2383"/>
                </a:lnSpc>
              </a:pPr>
              <a:r>
                <a:rPr lang="en-US" sz="2200" baseline="0" dirty="0" smtClean="0">
                  <a:solidFill>
                    <a:schemeClr val="bg1"/>
                  </a:solidFill>
                </a:rPr>
                <a:t>     Berkeley CA </a:t>
              </a:r>
              <a:r>
                <a:rPr lang="en-US" sz="1833" baseline="0" dirty="0" smtClean="0">
                  <a:solidFill>
                    <a:schemeClr val="bg1"/>
                  </a:solidFill>
                </a:rPr>
                <a:t>94710</a:t>
              </a:r>
              <a:r>
                <a:rPr lang="en-US" sz="2200" baseline="0" dirty="0" smtClean="0">
                  <a:solidFill>
                    <a:schemeClr val="bg1"/>
                  </a:solidFill>
                </a:rPr>
                <a:t/>
              </a:r>
              <a:br>
                <a:rPr lang="en-US" sz="2200" baseline="0" dirty="0" smtClean="0">
                  <a:solidFill>
                    <a:schemeClr val="bg1"/>
                  </a:solidFill>
                </a:rPr>
              </a:br>
              <a:r>
                <a:rPr lang="en-US" sz="2200" baseline="0" dirty="0" smtClean="0">
                  <a:solidFill>
                    <a:schemeClr val="bg1"/>
                  </a:solidFill>
                </a:rPr>
                <a:t>    </a:t>
              </a:r>
              <a:r>
                <a:rPr lang="en-US" sz="2200" b="1" baseline="0" dirty="0" smtClean="0">
                  <a:solidFill>
                    <a:srgbClr val="FFFF00"/>
                  </a:solidFill>
                </a:rPr>
                <a:t>posterpresenter@gmail.com</a:t>
              </a:r>
              <a:endParaRPr lang="en-US" sz="256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8" name="Rectangle 33"/>
          <p:cNvSpPr>
            <a:spLocks noChangeArrowheads="1"/>
          </p:cNvSpPr>
          <p:nvPr/>
        </p:nvSpPr>
        <p:spPr bwMode="auto">
          <a:xfrm>
            <a:off x="838200" y="6426200"/>
            <a:ext cx="38552835" cy="32689800"/>
          </a:xfrm>
          <a:prstGeom prst="roundRect">
            <a:avLst>
              <a:gd name="adj" fmla="val 213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0" name="Text Box 14"/>
          <p:cNvSpPr txBox="1">
            <a:spLocks noChangeArrowheads="1"/>
          </p:cNvSpPr>
          <p:nvPr/>
        </p:nvSpPr>
        <p:spPr bwMode="auto">
          <a:xfrm>
            <a:off x="1689500" y="39391072"/>
            <a:ext cx="2305050" cy="308623"/>
          </a:xfrm>
          <a:prstGeom prst="rect">
            <a:avLst/>
          </a:prstGeom>
          <a:noFill/>
          <a:ln w="9525">
            <a:noFill/>
            <a:miter lim="800000"/>
            <a:headEnd/>
            <a:tailEnd/>
          </a:ln>
          <a:effectLst/>
        </p:spPr>
        <p:txBody>
          <a:bodyPr lIns="83658" tIns="41821" rIns="83658" bIns="41821">
            <a:spAutoFit/>
          </a:bodyPr>
          <a:lstStyle/>
          <a:p>
            <a:pPr eaLnBrk="0" hangingPunct="0">
              <a:lnSpc>
                <a:spcPct val="65000"/>
              </a:lnSpc>
              <a:spcBef>
                <a:spcPct val="50000"/>
              </a:spcBef>
              <a:defRPr/>
            </a:pPr>
            <a:r>
              <a:rPr lang="en-US" sz="458" b="1" dirty="0" smtClean="0">
                <a:solidFill>
                  <a:schemeClr val="bg1">
                    <a:lumMod val="75000"/>
                  </a:schemeClr>
                </a:solidFill>
                <a:latin typeface="Arial" charset="0"/>
              </a:rPr>
              <a:t>RESEARCH POSTER PRESENTATION </a:t>
            </a:r>
            <a:r>
              <a:rPr lang="en-US" sz="458" b="1" dirty="0">
                <a:solidFill>
                  <a:schemeClr val="bg1">
                    <a:lumMod val="75000"/>
                  </a:schemeClr>
                </a:solidFill>
                <a:latin typeface="Arial" charset="0"/>
              </a:rPr>
              <a:t>DESIGN © </a:t>
            </a:r>
            <a:r>
              <a:rPr lang="en-US" sz="458" b="1" dirty="0" smtClean="0">
                <a:solidFill>
                  <a:schemeClr val="bg1">
                    <a:lumMod val="75000"/>
                  </a:schemeClr>
                </a:solidFill>
                <a:latin typeface="Arial" charset="0"/>
              </a:rPr>
              <a:t>2012</a:t>
            </a:r>
            <a:endParaRPr lang="en-US" sz="458" b="1" dirty="0">
              <a:solidFill>
                <a:schemeClr val="bg1">
                  <a:lumMod val="75000"/>
                </a:schemeClr>
              </a:solidFill>
              <a:latin typeface="Arial" charset="0"/>
            </a:endParaRP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grpSp>
        <p:nvGrpSpPr>
          <p:cNvPr id="35" name="Group 34"/>
          <p:cNvGrpSpPr/>
          <p:nvPr userDrawn="1"/>
        </p:nvGrpSpPr>
        <p:grpSpPr>
          <a:xfrm>
            <a:off x="-12813740" y="0"/>
            <a:ext cx="12345210" cy="40233600"/>
            <a:chOff x="-13978626" y="0"/>
            <a:chExt cx="13467502" cy="43891200"/>
          </a:xfrm>
        </p:grpSpPr>
        <p:sp>
          <p:nvSpPr>
            <p:cNvPr id="36" name="Rectangle 35"/>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smtClean="0">
                  <a:solidFill>
                    <a:srgbClr val="FF0000"/>
                  </a:solidFill>
                  <a:latin typeface="Trebuchet MS" pitchFamily="34" charset="0"/>
                </a:rPr>
                <a:t>(—THIS SIDEBAR DOES NOT PRINT—)</a:t>
              </a:r>
              <a:endParaRPr lang="en-US" sz="3667" b="1" spc="550"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DESIGN</a:t>
              </a:r>
              <a:r>
                <a:rPr lang="en-US" sz="4400" b="1" spc="550" baseline="0" dirty="0" smtClean="0">
                  <a:solidFill>
                    <a:schemeClr val="bg1"/>
                  </a:solidFill>
                  <a:latin typeface="Trebuchet MS" pitchFamily="34" charset="0"/>
                </a:rPr>
                <a:t> </a:t>
              </a:r>
              <a:r>
                <a:rPr lang="en-US" sz="4400" b="1" spc="550" dirty="0" smtClean="0">
                  <a:solidFill>
                    <a:schemeClr val="bg1"/>
                  </a:solidFill>
                  <a:latin typeface="Trebuchet MS" pitchFamily="34" charset="0"/>
                </a:rPr>
                <a:t>GUIDE</a:t>
              </a:r>
            </a:p>
            <a:p>
              <a:pPr algn="ctr"/>
              <a:endParaRPr lang="en-US" sz="3300" b="1" dirty="0" smtClean="0">
                <a:latin typeface="Trebuchet MS" pitchFamily="34" charset="0"/>
              </a:endParaRPr>
            </a:p>
            <a:p>
              <a:pPr defTabSz="3451961"/>
              <a:r>
                <a:rPr lang="en-US" sz="3300" i="0" dirty="0" smtClean="0">
                  <a:latin typeface="Trebuchet MS" pitchFamily="34" charset="0"/>
                </a:rPr>
                <a:t>This PowerPoint</a:t>
              </a:r>
              <a:r>
                <a:rPr lang="en-US" sz="3300" i="0" baseline="0" dirty="0" smtClean="0">
                  <a:latin typeface="Trebuchet MS" pitchFamily="34" charset="0"/>
                </a:rPr>
                <a:t> </a:t>
              </a:r>
              <a:r>
                <a:rPr lang="en-US" sz="3300" i="0" dirty="0" smtClean="0">
                  <a:latin typeface="Trebuchet MS" pitchFamily="34" charset="0"/>
                </a:rPr>
                <a:t>2007 template produces</a:t>
              </a:r>
              <a:r>
                <a:rPr lang="en-US" sz="3300" i="0" baseline="0" dirty="0" smtClean="0">
                  <a:latin typeface="Trebuchet MS" pitchFamily="34" charset="0"/>
                </a:rPr>
                <a:t> </a:t>
              </a:r>
              <a:r>
                <a:rPr lang="en-US" sz="3300" i="0" dirty="0" smtClean="0">
                  <a:latin typeface="Trebuchet MS" pitchFamily="34" charset="0"/>
                </a:rPr>
                <a:t>a 44”x44” presentation poster. </a:t>
              </a:r>
              <a:r>
                <a:rPr lang="en-US" sz="3300" dirty="0" smtClean="0">
                  <a:latin typeface="Trebuchet MS" pitchFamily="34" charset="0"/>
                </a:rPr>
                <a:t>You</a:t>
              </a:r>
              <a:r>
                <a:rPr lang="en-US" sz="3300" baseline="0" dirty="0" smtClean="0">
                  <a:latin typeface="Trebuchet MS" pitchFamily="34" charset="0"/>
                </a:rPr>
                <a:t> can u</a:t>
              </a:r>
              <a:r>
                <a:rPr lang="en-US" sz="3300" dirty="0" smtClean="0">
                  <a:latin typeface="Trebuchet MS" pitchFamily="34" charset="0"/>
                </a:rPr>
                <a:t>se</a:t>
              </a:r>
              <a:r>
                <a:rPr lang="en-US" sz="3300" baseline="0" dirty="0" smtClean="0">
                  <a:latin typeface="Trebuchet MS" pitchFamily="34" charset="0"/>
                </a:rPr>
                <a:t> it to create your research poster and </a:t>
              </a:r>
              <a:r>
                <a:rPr lang="en-US" sz="3300" dirty="0" smtClean="0">
                  <a:latin typeface="Trebuchet MS" pitchFamily="34" charset="0"/>
                </a:rPr>
                <a:t>save valuable time placing titles, subtitles,</a:t>
              </a:r>
              <a:r>
                <a:rPr lang="en-US" sz="3300" baseline="0" dirty="0" smtClean="0">
                  <a:latin typeface="Trebuchet MS" pitchFamily="34" charset="0"/>
                </a:rPr>
                <a:t> text, and graphics</a:t>
              </a:r>
              <a:r>
                <a:rPr lang="en-US" sz="3300" dirty="0" smtClean="0">
                  <a:latin typeface="Trebuchet MS" pitchFamily="34" charset="0"/>
                </a:rPr>
                <a:t>. </a:t>
              </a:r>
            </a:p>
            <a:p>
              <a:pPr defTabSz="3451961"/>
              <a:endParaRPr lang="en-US" sz="3300" dirty="0" smtClean="0">
                <a:latin typeface="Trebuchet MS" pitchFamily="34" charset="0"/>
              </a:endParaRPr>
            </a:p>
            <a:p>
              <a:pPr defTabSz="4023597"/>
              <a:r>
                <a:rPr lang="en-US" sz="33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smtClean="0">
                  <a:solidFill>
                    <a:srgbClr val="FFC000"/>
                  </a:solidFill>
                  <a:latin typeface="Trebuchet MS" pitchFamily="34" charset="0"/>
                </a:rPr>
                <a:t>PosterPresentations.com</a:t>
              </a:r>
              <a:r>
                <a:rPr lang="en-US" sz="3300" b="1" dirty="0" smtClean="0">
                  <a:solidFill>
                    <a:schemeClr val="bg1"/>
                  </a:solidFill>
                  <a:latin typeface="Trebuchet MS" pitchFamily="34" charset="0"/>
                </a:rPr>
                <a:t> </a:t>
              </a:r>
              <a:r>
                <a:rPr lang="en-US" sz="3300" dirty="0" smtClean="0">
                  <a:solidFill>
                    <a:schemeClr val="bg1"/>
                  </a:solidFill>
                  <a:latin typeface="Trebuchet MS" pitchFamily="34" charset="0"/>
                </a:rPr>
                <a:t>and click on HELP DESK.</a:t>
              </a:r>
            </a:p>
            <a:p>
              <a:pPr defTabSz="4023597"/>
              <a:endParaRPr lang="en-US" sz="3300" dirty="0" smtClean="0">
                <a:latin typeface="Trebuchet MS" pitchFamily="34" charset="0"/>
              </a:endParaRPr>
            </a:p>
            <a:p>
              <a:pPr defTabSz="4023597"/>
              <a:r>
                <a:rPr lang="en-US" sz="3300" dirty="0" smtClean="0">
                  <a:solidFill>
                    <a:schemeClr val="bg1"/>
                  </a:solidFill>
                  <a:latin typeface="Trebuchet MS" pitchFamily="34" charset="0"/>
                </a:rPr>
                <a:t>When</a:t>
              </a:r>
              <a:r>
                <a:rPr lang="en-US" sz="3300" baseline="0" dirty="0" smtClean="0">
                  <a:solidFill>
                    <a:schemeClr val="bg1"/>
                  </a:solidFill>
                  <a:latin typeface="Trebuchet MS" pitchFamily="34" charset="0"/>
                </a:rPr>
                <a:t> you are ready to print your poster</a:t>
              </a:r>
              <a:r>
                <a:rPr lang="en-US" sz="3300" dirty="0" smtClean="0">
                  <a:solidFill>
                    <a:schemeClr val="bg1"/>
                  </a:solidFill>
                  <a:latin typeface="Trebuchet MS" pitchFamily="34" charset="0"/>
                </a:rPr>
                <a:t>,</a:t>
              </a:r>
              <a:r>
                <a:rPr lang="en-US" sz="3300" baseline="0" dirty="0" smtClean="0">
                  <a:solidFill>
                    <a:schemeClr val="bg1"/>
                  </a:solidFill>
                  <a:latin typeface="Trebuchet MS" pitchFamily="34" charset="0"/>
                </a:rPr>
                <a:t> go online to </a:t>
              </a:r>
              <a:r>
                <a:rPr lang="en-US" sz="3300" b="0" dirty="0" smtClean="0">
                  <a:solidFill>
                    <a:schemeClr val="bg1"/>
                  </a:solidFill>
                  <a:latin typeface="Trebuchet MS" pitchFamily="34" charset="0"/>
                </a:rPr>
                <a:t>PosterPresentations.com</a:t>
              </a:r>
              <a:r>
                <a:rPr lang="en-US" sz="3300" dirty="0" smtClean="0">
                  <a:solidFill>
                    <a:schemeClr val="bg1"/>
                  </a:solidFill>
                  <a:latin typeface="Trebuchet MS" pitchFamily="34" charset="0"/>
                </a:rPr>
                <a:t/>
              </a:r>
              <a:br>
                <a:rPr lang="en-US" sz="3300" dirty="0" smtClean="0">
                  <a:solidFill>
                    <a:schemeClr val="bg1"/>
                  </a:solidFill>
                  <a:latin typeface="Trebuchet MS" pitchFamily="34" charset="0"/>
                </a:rPr>
              </a:br>
              <a:endParaRPr lang="en-US" sz="3300" dirty="0" smtClean="0">
                <a:solidFill>
                  <a:schemeClr val="bg1"/>
                </a:solidFill>
                <a:latin typeface="Trebuchet MS" pitchFamily="34" charset="0"/>
              </a:endParaRPr>
            </a:p>
            <a:p>
              <a:pPr algn="l" defTabSz="3451961"/>
              <a:r>
                <a:rPr lang="en-US" sz="3300" b="0" dirty="0" smtClean="0">
                  <a:solidFill>
                    <a:schemeClr val="bg1"/>
                  </a:solidFill>
                  <a:latin typeface="Trebuchet MS" pitchFamily="34" charset="0"/>
                </a:rPr>
                <a:t>Need</a:t>
              </a:r>
              <a:r>
                <a:rPr lang="en-US" sz="3300" b="0" baseline="0" dirty="0" smtClean="0">
                  <a:solidFill>
                    <a:schemeClr val="bg1"/>
                  </a:solidFill>
                  <a:latin typeface="Trebuchet MS" pitchFamily="34" charset="0"/>
                </a:rPr>
                <a:t> assistance? Call us at </a:t>
              </a:r>
              <a:r>
                <a:rPr lang="en-US" sz="3300" b="0" dirty="0" smtClean="0">
                  <a:solidFill>
                    <a:srgbClr val="FFC000"/>
                  </a:solidFill>
                  <a:latin typeface="Trebuchet MS" pitchFamily="34" charset="0"/>
                </a:rPr>
                <a:t>1.510.649.3001</a:t>
              </a:r>
            </a:p>
            <a:p>
              <a:pPr algn="l" defTabSz="3451961"/>
              <a:endParaRPr lang="en-US" sz="4033" b="1" dirty="0" smtClean="0">
                <a:solidFill>
                  <a:srgbClr val="FFFF00"/>
                </a:solidFill>
                <a:latin typeface="Trebuchet MS" pitchFamily="34" charset="0"/>
              </a:endParaRPr>
            </a:p>
            <a:p>
              <a:pPr algn="ctr"/>
              <a:endParaRPr lang="en-US" sz="2933" b="1" dirty="0" smtClean="0">
                <a:solidFill>
                  <a:schemeClr val="bg1"/>
                </a:solidFill>
                <a:latin typeface="Trebuchet MS" pitchFamily="34" charset="0"/>
              </a:endParaRPr>
            </a:p>
            <a:p>
              <a:pPr algn="ctr"/>
              <a:r>
                <a:rPr lang="en-US" sz="4400" b="1" spc="550" dirty="0" smtClean="0">
                  <a:solidFill>
                    <a:schemeClr val="bg1"/>
                  </a:solidFill>
                  <a:latin typeface="Trebuchet MS" pitchFamily="34" charset="0"/>
                </a:rPr>
                <a:t>QUICK START</a:t>
              </a:r>
            </a:p>
            <a:p>
              <a:pPr algn="ctr"/>
              <a:endParaRPr lang="en-US" sz="3667"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Zoom in and out</a:t>
              </a:r>
            </a:p>
            <a:p>
              <a:pPr marL="2161063" indent="-14553" algn="l" defTabSz="780020"/>
              <a:r>
                <a:rPr lang="en-US" sz="2933"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Title, Authors, and Affiliations</a:t>
              </a:r>
            </a:p>
            <a:p>
              <a:pPr algn="l"/>
              <a:r>
                <a:rPr lang="en-US" sz="2933"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smtClean="0">
                <a:solidFill>
                  <a:schemeClr val="bg1">
                    <a:lumMod val="75000"/>
                  </a:schemeClr>
                </a:solidFill>
                <a:latin typeface="Trebuchet MS" pitchFamily="34" charset="0"/>
              </a:endParaRPr>
            </a:p>
            <a:p>
              <a:pPr algn="l"/>
              <a:r>
                <a:rPr lang="en-US" sz="3300" b="1" baseline="0" dirty="0" smtClean="0">
                  <a:solidFill>
                    <a:schemeClr val="bg1"/>
                  </a:solidFill>
                  <a:latin typeface="Trebuchet MS" pitchFamily="34" charset="0"/>
                </a:rPr>
                <a:t/>
              </a:r>
              <a:br>
                <a:rPr lang="en-US" sz="3300" b="1" baseline="0" dirty="0" smtClean="0">
                  <a:solidFill>
                    <a:schemeClr val="bg1"/>
                  </a:solidFill>
                  <a:latin typeface="Trebuchet MS" pitchFamily="34" charset="0"/>
                </a:rPr>
              </a:br>
              <a:endParaRPr lang="en-US" sz="3300" b="1" dirty="0" smtClean="0">
                <a:solidFill>
                  <a:schemeClr val="bg1"/>
                </a:solidFill>
                <a:latin typeface="Trebuchet MS" pitchFamily="34" charset="0"/>
              </a:endParaRPr>
            </a:p>
            <a:p>
              <a:pPr algn="ctr"/>
              <a:endParaRPr lang="en-US" sz="3300" b="1" dirty="0" smtClean="0">
                <a:solidFill>
                  <a:srgbClr val="FFC000"/>
                </a:solidFill>
                <a:latin typeface="Trebuchet MS" pitchFamily="34" charset="0"/>
              </a:endParaRPr>
            </a:p>
            <a:p>
              <a:pPr algn="ctr"/>
              <a:endParaRPr lang="en-US" sz="3300" b="1" dirty="0" smtClean="0">
                <a:solidFill>
                  <a:srgbClr val="FFC000"/>
                </a:solidFill>
                <a:latin typeface="Trebuchet MS" pitchFamily="34" charset="0"/>
              </a:endParaRPr>
            </a:p>
            <a:p>
              <a:pPr algn="ctr"/>
              <a:r>
                <a:rPr lang="en-US" sz="3667" b="1" dirty="0" smtClean="0">
                  <a:solidFill>
                    <a:srgbClr val="FFC000"/>
                  </a:solidFill>
                  <a:latin typeface="Trebuchet MS" pitchFamily="34" charset="0"/>
                </a:rPr>
                <a:t>Adding Logos</a:t>
              </a:r>
              <a:r>
                <a:rPr lang="en-US" sz="3667" b="1" baseline="0" dirty="0" smtClean="0">
                  <a:solidFill>
                    <a:srgbClr val="FFC000"/>
                  </a:solidFill>
                  <a:latin typeface="Trebuchet MS" pitchFamily="34" charset="0"/>
                </a:rPr>
                <a:t> / Seals</a:t>
              </a:r>
            </a:p>
            <a:p>
              <a:pPr algn="l"/>
              <a:r>
                <a:rPr lang="en-US" sz="2933"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smtClean="0">
                <a:solidFill>
                  <a:schemeClr val="bg1">
                    <a:lumMod val="75000"/>
                  </a:schemeClr>
                </a:solidFill>
                <a:latin typeface="Trebuchet MS" pitchFamily="34" charset="0"/>
              </a:endParaRPr>
            </a:p>
            <a:p>
              <a:pPr algn="l"/>
              <a:r>
                <a:rPr lang="en-US" sz="2933" b="1" spc="275" baseline="0" dirty="0" smtClean="0">
                  <a:solidFill>
                    <a:srgbClr val="FFC000"/>
                  </a:solidFill>
                  <a:latin typeface="Trebuchet MS" pitchFamily="34" charset="0"/>
                </a:rPr>
                <a:t>TIP:</a:t>
              </a:r>
              <a:r>
                <a:rPr lang="en-US" sz="2933" b="1" spc="0" baseline="0" dirty="0" smtClean="0">
                  <a:solidFill>
                    <a:srgbClr val="FFC000"/>
                  </a:solidFill>
                  <a:latin typeface="Trebuchet MS" pitchFamily="34" charset="0"/>
                </a:rPr>
                <a:t> </a:t>
              </a:r>
              <a:r>
                <a:rPr lang="en-US" sz="2933" b="0" baseline="0" dirty="0" smtClean="0">
                  <a:solidFill>
                    <a:schemeClr val="bg1">
                      <a:lumMod val="75000"/>
                    </a:schemeClr>
                  </a:solidFill>
                  <a:latin typeface="Trebuchet MS" pitchFamily="34" charset="0"/>
                </a:rPr>
                <a:t>See if your school’s logo is available on our free poster templates page.</a:t>
              </a:r>
            </a:p>
            <a:p>
              <a:pPr algn="l"/>
              <a:endParaRPr lang="en-US" sz="2933" b="0" baseline="0" dirty="0" smtClean="0">
                <a:latin typeface="Trebuchet MS" pitchFamily="34" charset="0"/>
              </a:endParaRPr>
            </a:p>
            <a:p>
              <a:pPr algn="ctr"/>
              <a:r>
                <a:rPr lang="en-US" sz="3667" b="1" baseline="0" dirty="0" smtClean="0">
                  <a:solidFill>
                    <a:srgbClr val="FFC000"/>
                  </a:solidFill>
                  <a:latin typeface="Trebuchet MS" pitchFamily="34" charset="0"/>
                </a:rPr>
                <a:t>Photographs / Graphics</a:t>
              </a:r>
            </a:p>
            <a:p>
              <a:pPr algn="l" defTabSz="896441"/>
              <a:r>
                <a:rPr lang="en-US" sz="2933"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smtClean="0">
                  <a:solidFill>
                    <a:schemeClr val="bg1">
                      <a:lumMod val="75000"/>
                    </a:schemeClr>
                  </a:solidFill>
                  <a:latin typeface="Trebuchet MS" pitchFamily="34" charset="0"/>
                </a:rPr>
                <a:t>disproportionally.</a:t>
              </a:r>
            </a:p>
            <a:p>
              <a:pPr algn="l" defTabSz="896441"/>
              <a:endParaRPr lang="en-US" sz="2933" b="0" baseline="0" dirty="0" smtClean="0">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endParaRPr lang="en-US" sz="3300" b="1" baseline="0" dirty="0" smtClean="0">
                <a:solidFill>
                  <a:srgbClr val="FFC000"/>
                </a:solidFill>
                <a:latin typeface="Trebuchet MS" pitchFamily="34" charset="0"/>
              </a:endParaRPr>
            </a:p>
            <a:p>
              <a:pPr algn="ctr"/>
              <a:r>
                <a:rPr lang="en-US" sz="3667" b="1" baseline="0" dirty="0" smtClean="0">
                  <a:solidFill>
                    <a:srgbClr val="FFC000"/>
                  </a:solidFill>
                  <a:latin typeface="Trebuchet MS" pitchFamily="34" charset="0"/>
                </a:rPr>
                <a:t>Image Quality Check</a:t>
              </a:r>
            </a:p>
            <a:p>
              <a:pPr lvl="0" algn="l" defTabSz="896441"/>
              <a:r>
                <a:rPr lang="en-US" sz="2933"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smtClean="0">
                <a:latin typeface="Trebuchet MS" pitchFamily="34" charset="0"/>
              </a:endParaRPr>
            </a:p>
          </p:txBody>
        </p:sp>
        <p:cxnSp>
          <p:nvCxnSpPr>
            <p:cNvPr id="37" name="Straight Connector 36"/>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cstate="print"/>
            <a:stretch>
              <a:fillRect/>
            </a:stretch>
          </p:blipFill>
          <p:spPr>
            <a:xfrm>
              <a:off x="-13531152" y="13393589"/>
              <a:ext cx="1952703" cy="1469032"/>
            </a:xfrm>
            <a:prstGeom prst="rect">
              <a:avLst/>
            </a:prstGeom>
          </p:spPr>
        </p:pic>
        <p:pic>
          <p:nvPicPr>
            <p:cNvPr id="39" name="Picture 38"/>
            <p:cNvPicPr>
              <a:picLocks noChangeAspect="1"/>
            </p:cNvPicPr>
            <p:nvPr userDrawn="1"/>
          </p:nvPicPr>
          <p:blipFill>
            <a:blip r:embed="rId5" cstate="print"/>
            <a:stretch>
              <a:fillRect/>
            </a:stretch>
          </p:blipFill>
          <p:spPr>
            <a:xfrm>
              <a:off x="-13386522" y="20257821"/>
              <a:ext cx="12206099" cy="1287728"/>
            </a:xfrm>
            <a:prstGeom prst="rect">
              <a:avLst/>
            </a:prstGeom>
          </p:spPr>
        </p:pic>
        <p:grpSp>
          <p:nvGrpSpPr>
            <p:cNvPr id="45" name="Group 44"/>
            <p:cNvGrpSpPr/>
            <p:nvPr userDrawn="1"/>
          </p:nvGrpSpPr>
          <p:grpSpPr>
            <a:xfrm>
              <a:off x="-12090394" y="32335946"/>
              <a:ext cx="9204778" cy="2833063"/>
              <a:chOff x="-4440600" y="12356268"/>
              <a:chExt cx="3470785" cy="1064970"/>
            </a:xfrm>
          </p:grpSpPr>
          <p:grpSp>
            <p:nvGrpSpPr>
              <p:cNvPr id="70" name="Group 69"/>
              <p:cNvGrpSpPr/>
              <p:nvPr userDrawn="1"/>
            </p:nvGrpSpPr>
            <p:grpSpPr>
              <a:xfrm>
                <a:off x="-2753668" y="12400491"/>
                <a:ext cx="624431" cy="886963"/>
                <a:chOff x="-3921471" y="13037088"/>
                <a:chExt cx="779338" cy="1271013"/>
              </a:xfrm>
            </p:grpSpPr>
            <p:pic>
              <p:nvPicPr>
                <p:cNvPr id="76" name="Picture 75"/>
                <p:cNvPicPr>
                  <a:picLocks noChangeAspect="1"/>
                </p:cNvPicPr>
                <p:nvPr userDrawn="1"/>
              </p:nvPicPr>
              <p:blipFill>
                <a:blip r:embed="rId6" cstate="print"/>
                <a:stretch>
                  <a:fillRect/>
                </a:stretch>
              </p:blipFill>
              <p:spPr>
                <a:xfrm>
                  <a:off x="-3910934" y="13037088"/>
                  <a:ext cx="768801" cy="1090857"/>
                </a:xfrm>
                <a:prstGeom prst="rect">
                  <a:avLst/>
                </a:prstGeom>
              </p:spPr>
            </p:pic>
            <p:sp>
              <p:nvSpPr>
                <p:cNvPr id="77" name="TextBox 76"/>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smtClean="0">
                      <a:solidFill>
                        <a:schemeClr val="tx1"/>
                      </a:solidFill>
                    </a:rPr>
                    <a:t>ORIGINAL</a:t>
                  </a:r>
                  <a:endParaRPr lang="en-US" sz="1833" b="1" dirty="0">
                    <a:solidFill>
                      <a:schemeClr val="tx1"/>
                    </a:solidFill>
                  </a:endParaRPr>
                </a:p>
              </p:txBody>
            </p:sp>
          </p:grpSp>
          <p:grpSp>
            <p:nvGrpSpPr>
              <p:cNvPr id="71" name="Group 70"/>
              <p:cNvGrpSpPr/>
              <p:nvPr userDrawn="1"/>
            </p:nvGrpSpPr>
            <p:grpSpPr>
              <a:xfrm>
                <a:off x="-2003333" y="12400489"/>
                <a:ext cx="1033518" cy="882700"/>
                <a:chOff x="-2880749" y="13041046"/>
                <a:chExt cx="1420279" cy="1213024"/>
              </a:xfrm>
            </p:grpSpPr>
            <p:pic>
              <p:nvPicPr>
                <p:cNvPr id="74" name="Picture 73"/>
                <p:cNvPicPr>
                  <a:picLocks noChangeAspect="1"/>
                </p:cNvPicPr>
                <p:nvPr userDrawn="1"/>
              </p:nvPicPr>
              <p:blipFill>
                <a:blip r:embed="rId6" cstate="print"/>
                <a:stretch>
                  <a:fillRect/>
                </a:stretch>
              </p:blipFill>
              <p:spPr>
                <a:xfrm>
                  <a:off x="-2880749" y="13041046"/>
                  <a:ext cx="1420279" cy="1029694"/>
                </a:xfrm>
                <a:prstGeom prst="rect">
                  <a:avLst/>
                </a:prstGeom>
              </p:spPr>
            </p:pic>
            <p:sp>
              <p:nvSpPr>
                <p:cNvPr id="75" name="TextBox 74"/>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smtClean="0">
                      <a:solidFill>
                        <a:schemeClr val="bg1"/>
                      </a:solidFill>
                    </a:rPr>
                    <a:t>DISTORTED</a:t>
                  </a:r>
                  <a:endParaRPr lang="en-US" sz="917" b="1" dirty="0">
                    <a:solidFill>
                      <a:schemeClr val="bg1"/>
                    </a:solidFill>
                  </a:endParaRPr>
                </a:p>
              </p:txBody>
            </p:sp>
          </p:grpSp>
          <p:pic>
            <p:nvPicPr>
              <p:cNvPr id="72" name="Picture 71"/>
              <p:cNvPicPr>
                <a:picLocks noChangeAspect="1"/>
              </p:cNvPicPr>
              <p:nvPr userDrawn="1"/>
            </p:nvPicPr>
            <p:blipFill>
              <a:blip r:embed="rId7" cstate="print"/>
              <a:stretch>
                <a:fillRect/>
              </a:stretch>
            </p:blipFill>
            <p:spPr>
              <a:xfrm>
                <a:off x="-4440600" y="12356268"/>
                <a:ext cx="1098742" cy="847761"/>
              </a:xfrm>
              <a:prstGeom prst="rect">
                <a:avLst/>
              </a:prstGeom>
            </p:spPr>
          </p:pic>
          <p:sp>
            <p:nvSpPr>
              <p:cNvPr id="73" name="TextBox 72"/>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smtClean="0">
                    <a:solidFill>
                      <a:schemeClr val="bg1"/>
                    </a:solidFill>
                  </a:rPr>
                  <a:t>Corner</a:t>
                </a:r>
                <a:r>
                  <a:rPr lang="en-US" sz="1833" baseline="0" dirty="0" smtClean="0">
                    <a:solidFill>
                      <a:schemeClr val="bg1"/>
                    </a:solidFill>
                  </a:rPr>
                  <a:t> handles</a:t>
                </a:r>
                <a:endParaRPr lang="en-US" sz="1833" dirty="0">
                  <a:solidFill>
                    <a:schemeClr val="bg1"/>
                  </a:solidFill>
                </a:endParaRPr>
              </a:p>
            </p:txBody>
          </p:sp>
        </p:grpSp>
        <p:grpSp>
          <p:nvGrpSpPr>
            <p:cNvPr id="46" name="Group 45"/>
            <p:cNvGrpSpPr/>
            <p:nvPr userDrawn="1"/>
          </p:nvGrpSpPr>
          <p:grpSpPr>
            <a:xfrm>
              <a:off x="-12935202" y="38908539"/>
              <a:ext cx="11328025" cy="2998418"/>
              <a:chOff x="-4742408" y="14609970"/>
              <a:chExt cx="4271383" cy="1127128"/>
            </a:xfrm>
          </p:grpSpPr>
          <p:graphicFrame>
            <p:nvGraphicFramePr>
              <p:cNvPr id="66" name="Object 65"/>
              <p:cNvGraphicFramePr>
                <a:graphicFrameLocks noChangeAspect="1"/>
              </p:cNvGraphicFramePr>
              <p:nvPr userDrawn="1">
                <p:extLst>
                  <p:ext uri="{D42A27DB-BD31-4B8C-83A1-F6EECF244321}">
                    <p14:modId xmlns="" xmlns:p14="http://schemas.microsoft.com/office/powerpoint/2010/main" val="283030143"/>
                  </p:ext>
                </p:extLst>
              </p:nvPr>
            </p:nvGraphicFramePr>
            <p:xfrm>
              <a:off x="-4533347" y="14609976"/>
              <a:ext cx="1828800" cy="1117600"/>
            </p:xfrm>
            <a:graphic>
              <a:graphicData uri="http://schemas.openxmlformats.org/presentationml/2006/ole">
                <p:oleObj spid="_x0000_s3090" name="Image" r:id="rId8" imgW="1828571" imgH="1117460" progId="">
                  <p:embed/>
                </p:oleObj>
              </a:graphicData>
            </a:graphic>
          </p:graphicFrame>
          <p:graphicFrame>
            <p:nvGraphicFramePr>
              <p:cNvPr id="67" name="Object 66"/>
              <p:cNvGraphicFramePr>
                <a:graphicFrameLocks noChangeAspect="1"/>
              </p:cNvGraphicFramePr>
              <p:nvPr userDrawn="1">
                <p:extLst>
                  <p:ext uri="{D42A27DB-BD31-4B8C-83A1-F6EECF244321}">
                    <p14:modId xmlns="" xmlns:p14="http://schemas.microsoft.com/office/powerpoint/2010/main" val="155210428"/>
                  </p:ext>
                </p:extLst>
              </p:nvPr>
            </p:nvGraphicFramePr>
            <p:xfrm>
              <a:off x="-2456641" y="14613669"/>
              <a:ext cx="1828800" cy="1117600"/>
            </p:xfrm>
            <a:graphic>
              <a:graphicData uri="http://schemas.openxmlformats.org/presentationml/2006/ole">
                <p:oleObj spid="_x0000_s3091" name="Image" r:id="rId9" imgW="1828571" imgH="1117460" progId="">
                  <p:embed/>
                </p:oleObj>
              </a:graphicData>
            </a:graphic>
          </p:graphicFrame>
          <p:sp>
            <p:nvSpPr>
              <p:cNvPr id="68" name="TextBox 67"/>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smtClean="0">
                    <a:solidFill>
                      <a:srgbClr val="92D050"/>
                    </a:solidFill>
                  </a:rPr>
                  <a:t>Good</a:t>
                </a:r>
                <a:r>
                  <a:rPr lang="en-US" sz="1467" baseline="0" dirty="0" smtClean="0">
                    <a:solidFill>
                      <a:srgbClr val="92D050"/>
                    </a:solidFill>
                  </a:rPr>
                  <a:t> </a:t>
                </a:r>
                <a:r>
                  <a:rPr lang="en-US" sz="1467" baseline="0" dirty="0" smtClean="0">
                    <a:solidFill>
                      <a:schemeClr val="bg1"/>
                    </a:solidFill>
                  </a:rPr>
                  <a:t>printing quality</a:t>
                </a:r>
                <a:endParaRPr lang="en-US" sz="1467" dirty="0">
                  <a:solidFill>
                    <a:schemeClr val="bg1"/>
                  </a:solidFill>
                </a:endParaRPr>
              </a:p>
            </p:txBody>
          </p:sp>
          <p:sp>
            <p:nvSpPr>
              <p:cNvPr id="69" name="TextBox 68"/>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smtClean="0">
                    <a:solidFill>
                      <a:srgbClr val="FF0000"/>
                    </a:solidFill>
                  </a:rPr>
                  <a:t>Bad </a:t>
                </a:r>
                <a:r>
                  <a:rPr lang="en-US" sz="1467" dirty="0" smtClean="0">
                    <a:solidFill>
                      <a:schemeClr val="bg1"/>
                    </a:solidFill>
                  </a:rPr>
                  <a:t>printing quality</a:t>
                </a:r>
                <a:endParaRPr lang="en-US" sz="1467" dirty="0">
                  <a:solidFill>
                    <a:schemeClr val="bg1"/>
                  </a:solidFill>
                </a:endParaRPr>
              </a:p>
            </p:txBody>
          </p:sp>
        </p:grpSp>
      </p:grpSp>
      <p:grpSp>
        <p:nvGrpSpPr>
          <p:cNvPr id="78" name="Group 77"/>
          <p:cNvGrpSpPr/>
          <p:nvPr userDrawn="1"/>
        </p:nvGrpSpPr>
        <p:grpSpPr>
          <a:xfrm>
            <a:off x="40702131" y="-4954"/>
            <a:ext cx="12389930" cy="40238554"/>
            <a:chOff x="44402324" y="-5404"/>
            <a:chExt cx="13516287" cy="43896604"/>
          </a:xfrm>
        </p:grpSpPr>
        <p:sp>
          <p:nvSpPr>
            <p:cNvPr id="79" name="Rectangle 78"/>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smtClean="0">
                  <a:solidFill>
                    <a:schemeClr val="bg1"/>
                  </a:solidFill>
                  <a:latin typeface="Trebuchet MS" pitchFamily="34" charset="0"/>
                </a:rPr>
                <a:t>QUICK START (cont.)</a:t>
              </a:r>
            </a:p>
            <a:p>
              <a:pPr algn="ctr"/>
              <a:endParaRPr lang="en-US" sz="4033" b="1" baseline="0" dirty="0" smtClean="0">
                <a:solidFill>
                  <a:schemeClr val="bg1"/>
                </a:solidFill>
                <a:latin typeface="Trebuchet MS" pitchFamily="34" charset="0"/>
              </a:endParaRPr>
            </a:p>
            <a:p>
              <a:pPr algn="ctr"/>
              <a:r>
                <a:rPr lang="en-US" sz="3667" b="1" baseline="0" dirty="0" smtClean="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smtClean="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endParaRPr lang="en-US" sz="2933" b="0" baseline="0" dirty="0" smtClean="0">
                <a:solidFill>
                  <a:schemeClr val="bg1">
                    <a:lumMod val="75000"/>
                  </a:schemeClr>
                </a:solidFill>
                <a:latin typeface="Trebuchet MS" pitchFamily="34" charset="0"/>
              </a:endParaRPr>
            </a:p>
            <a:p>
              <a:pPr marL="0" indent="0" algn="l" defTabSz="104779"/>
              <a:r>
                <a:rPr lang="en-US" sz="2933"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Text</a:t>
              </a:r>
            </a:p>
            <a:p>
              <a:pPr marL="3706551" lvl="2" indent="0" algn="l" defTabSz="130974"/>
              <a:r>
                <a:rPr lang="en-US" sz="2933"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smtClean="0">
                  <a:solidFill>
                    <a:schemeClr val="bg1">
                      <a:lumMod val="75000"/>
                    </a:schemeClr>
                  </a:solidFill>
                  <a:latin typeface="Trebuchet MS" pitchFamily="34" charset="0"/>
                </a:rPr>
                <a:t> </a:t>
              </a:r>
              <a:r>
                <a:rPr kumimoji="0" lang="en-US" sz="3667"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smtClean="0">
                <a:solidFill>
                  <a:schemeClr val="bg1">
                    <a:lumMod val="75000"/>
                  </a:schemeClr>
                </a:solidFill>
                <a:latin typeface="Trebuchet MS" pitchFamily="34" charset="0"/>
              </a:endParaRPr>
            </a:p>
            <a:p>
              <a:pPr marL="1391863" lvl="2" indent="0" algn="l" defTabSz="104779"/>
              <a:endParaRPr lang="en-US" sz="2933" b="0" baseline="0" dirty="0" smtClean="0">
                <a:solidFill>
                  <a:schemeClr val="bg1">
                    <a:lumMod val="75000"/>
                  </a:schemeClr>
                </a:solidFill>
                <a:latin typeface="Trebuchet MS" pitchFamily="34" charset="0"/>
              </a:endParaRPr>
            </a:p>
            <a:p>
              <a:pPr algn="ctr"/>
              <a:r>
                <a:rPr lang="en-US" sz="3667" b="1" baseline="0" dirty="0" smtClean="0">
                  <a:solidFill>
                    <a:srgbClr val="FFC000"/>
                  </a:solidFill>
                  <a:latin typeface="Trebuchet MS" pitchFamily="34" charset="0"/>
                </a:rPr>
                <a:t>How to add Tables</a:t>
              </a:r>
            </a:p>
            <a:p>
              <a:pPr marL="1897661" lvl="1" indent="0" algn="l" defTabSz="104779"/>
              <a:r>
                <a:rPr lang="en-US" sz="2933" b="0" baseline="0" dirty="0" smtClean="0">
                  <a:solidFill>
                    <a:schemeClr val="bg1">
                      <a:lumMod val="75000"/>
                    </a:schemeClr>
                  </a:solidFill>
                  <a:latin typeface="Trebuchet MS" pitchFamily="34" charset="0"/>
                </a:rPr>
                <a:t>To add a table from scratch go to the INSERT menu and </a:t>
              </a:r>
              <a:br>
                <a:rPr lang="en-US" sz="2933" b="0" baseline="0" dirty="0" smtClean="0">
                  <a:solidFill>
                    <a:schemeClr val="bg1">
                      <a:lumMod val="75000"/>
                    </a:schemeClr>
                  </a:solidFill>
                  <a:latin typeface="Trebuchet MS" pitchFamily="34" charset="0"/>
                </a:rPr>
              </a:br>
              <a:r>
                <a:rPr lang="en-US" sz="2933" b="0" baseline="0" dirty="0" smtClean="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smtClean="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0" name="Object 79"/>
            <p:cNvGraphicFramePr>
              <a:graphicFrameLocks noChangeAspect="1"/>
            </p:cNvGraphicFramePr>
            <p:nvPr userDrawn="1">
              <p:extLst>
                <p:ext uri="{D42A27DB-BD31-4B8C-83A1-F6EECF244321}">
                  <p14:modId xmlns="" xmlns:p14="http://schemas.microsoft.com/office/powerpoint/2010/main" val="1689330954"/>
                </p:ext>
              </p:extLst>
            </p:nvPr>
          </p:nvGraphicFramePr>
          <p:xfrm>
            <a:off x="47717694" y="4656250"/>
            <a:ext cx="6825444" cy="2521622"/>
          </p:xfrm>
          <a:graphic>
            <a:graphicData uri="http://schemas.openxmlformats.org/presentationml/2006/ole">
              <p:oleObj spid="_x0000_s3092" name="Image" r:id="rId10" imgW="4571429" imgH="1688889" progId="">
                <p:embed/>
              </p:oleObj>
            </a:graphicData>
          </a:graphic>
        </p:graphicFrame>
        <p:pic>
          <p:nvPicPr>
            <p:cNvPr id="81" name="Picture 80"/>
            <p:cNvPicPr>
              <a:picLocks noChangeAspect="1"/>
            </p:cNvPicPr>
            <p:nvPr userDrawn="1"/>
          </p:nvPicPr>
          <p:blipFill>
            <a:blip r:embed="rId11" cstate="print"/>
            <a:stretch>
              <a:fillRect/>
            </a:stretch>
          </p:blipFill>
          <p:spPr>
            <a:xfrm>
              <a:off x="44804763" y="10986440"/>
              <a:ext cx="3628390" cy="1674641"/>
            </a:xfrm>
            <a:prstGeom prst="rect">
              <a:avLst/>
            </a:prstGeom>
            <a:ln>
              <a:noFill/>
            </a:ln>
          </p:spPr>
        </p:pic>
        <p:graphicFrame>
          <p:nvGraphicFramePr>
            <p:cNvPr id="82" name="Object 81"/>
            <p:cNvGraphicFramePr>
              <a:graphicFrameLocks noChangeAspect="1"/>
            </p:cNvGraphicFramePr>
            <p:nvPr userDrawn="1">
              <p:extLst>
                <p:ext uri="{D42A27DB-BD31-4B8C-83A1-F6EECF244321}">
                  <p14:modId xmlns="" xmlns:p14="http://schemas.microsoft.com/office/powerpoint/2010/main" val="2945985057"/>
                </p:ext>
              </p:extLst>
            </p:nvPr>
          </p:nvGraphicFramePr>
          <p:xfrm>
            <a:off x="44804763" y="17182847"/>
            <a:ext cx="1811108" cy="1212274"/>
          </p:xfrm>
          <a:graphic>
            <a:graphicData uri="http://schemas.openxmlformats.org/presentationml/2006/ole">
              <p:oleObj spid="_x0000_s3093" name="Image" r:id="rId12" imgW="1574603" imgH="1053968" progId="">
                <p:embed/>
              </p:oleObj>
            </a:graphicData>
          </a:graphic>
        </p:graphicFrame>
        <p:grpSp>
          <p:nvGrpSpPr>
            <p:cNvPr id="83" name="Group 82"/>
            <p:cNvGrpSpPr/>
            <p:nvPr userDrawn="1"/>
          </p:nvGrpSpPr>
          <p:grpSpPr>
            <a:xfrm>
              <a:off x="44804763" y="39613970"/>
              <a:ext cx="12651307" cy="1546389"/>
              <a:chOff x="44200453" y="28362386"/>
              <a:chExt cx="9771399" cy="1090622"/>
            </a:xfrm>
          </p:grpSpPr>
          <p:sp>
            <p:nvSpPr>
              <p:cNvPr id="85" name="Rounded Rectangle 84"/>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dirty="0"/>
              </a:p>
            </p:txBody>
          </p:sp>
          <p:pic>
            <p:nvPicPr>
              <p:cNvPr id="86"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8460718"/>
                <a:ext cx="914401" cy="914399"/>
              </a:xfrm>
              <a:prstGeom prst="rect">
                <a:avLst/>
              </a:prstGeom>
              <a:noFill/>
              <a:ln>
                <a:noFill/>
              </a:ln>
            </p:spPr>
          </p:pic>
          <p:sp>
            <p:nvSpPr>
              <p:cNvPr id="87" name="TextBox 86"/>
              <p:cNvSpPr txBox="1"/>
              <p:nvPr userDrawn="1"/>
            </p:nvSpPr>
            <p:spPr>
              <a:xfrm>
                <a:off x="45300663" y="28552305"/>
                <a:ext cx="8671189" cy="591997"/>
              </a:xfrm>
              <a:prstGeom prst="rect">
                <a:avLst/>
              </a:prstGeom>
              <a:noFill/>
              <a:ln>
                <a:noFill/>
              </a:ln>
            </p:spPr>
            <p:txBody>
              <a:bodyPr wrap="square" rtlCol="0">
                <a:spAutoFit/>
              </a:bodyPr>
              <a:lstStyle/>
              <a:p>
                <a:r>
                  <a:rPr lang="en-US" sz="2200" dirty="0" smtClean="0">
                    <a:solidFill>
                      <a:schemeClr val="tx2"/>
                    </a:solidFill>
                    <a:latin typeface="Trebuchet MS" pitchFamily="34" charset="0"/>
                  </a:rPr>
                  <a:t>Student</a:t>
                </a:r>
                <a:r>
                  <a:rPr lang="en-US" sz="2200" baseline="0" dirty="0" smtClean="0">
                    <a:solidFill>
                      <a:schemeClr val="tx2"/>
                    </a:solidFill>
                    <a:latin typeface="Trebuchet MS" pitchFamily="34" charset="0"/>
                  </a:rPr>
                  <a:t> discounts are available on our Facebook page.</a:t>
                </a:r>
                <a:br>
                  <a:rPr lang="en-US" sz="2200" baseline="0" dirty="0" smtClean="0">
                    <a:solidFill>
                      <a:schemeClr val="tx2"/>
                    </a:solidFill>
                    <a:latin typeface="Trebuchet MS" pitchFamily="34" charset="0"/>
                  </a:rPr>
                </a:br>
                <a:r>
                  <a:rPr lang="en-US" sz="2200" baseline="0" dirty="0" smtClean="0">
                    <a:solidFill>
                      <a:schemeClr val="tx2"/>
                    </a:solidFill>
                    <a:latin typeface="Trebuchet MS" pitchFamily="34" charset="0"/>
                  </a:rPr>
                  <a:t>Go to </a:t>
                </a:r>
                <a:r>
                  <a:rPr lang="en-US" sz="2200" u="sng" baseline="0" dirty="0" smtClean="0">
                    <a:solidFill>
                      <a:schemeClr val="tx2"/>
                    </a:solidFill>
                    <a:latin typeface="Trebuchet MS" pitchFamily="34" charset="0"/>
                  </a:rPr>
                  <a:t>PosterPresentations.com</a:t>
                </a:r>
                <a:r>
                  <a:rPr lang="en-US" sz="2200" baseline="0" dirty="0" smtClean="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84" name="TextBox 83"/>
            <p:cNvSpPr txBox="1"/>
            <p:nvPr userDrawn="1"/>
          </p:nvSpPr>
          <p:spPr>
            <a:xfrm>
              <a:off x="44530580" y="41758589"/>
              <a:ext cx="8394379" cy="1414959"/>
            </a:xfrm>
            <a:prstGeom prst="rect">
              <a:avLst/>
            </a:prstGeom>
            <a:noFill/>
          </p:spPr>
          <p:txBody>
            <a:bodyPr wrap="square" lIns="65304" tIns="32651" rIns="65304" bIns="32651" rtlCol="0">
              <a:spAutoFit/>
            </a:bodyPr>
            <a:lstStyle/>
            <a:p>
              <a:pPr>
                <a:lnSpc>
                  <a:spcPts val="2383"/>
                </a:lnSpc>
              </a:pPr>
              <a:r>
                <a:rPr lang="en-US" sz="2567" dirty="0" smtClean="0">
                  <a:solidFill>
                    <a:schemeClr val="bg1"/>
                  </a:solidFill>
                </a:rPr>
                <a:t>© 2013</a:t>
              </a:r>
              <a:r>
                <a:rPr lang="en-US" sz="2567" baseline="0" dirty="0" smtClean="0">
                  <a:solidFill>
                    <a:schemeClr val="bg1"/>
                  </a:solidFill>
                </a:rPr>
                <a:t> </a:t>
              </a:r>
              <a:r>
                <a:rPr lang="en-US" sz="2567" dirty="0" smtClean="0">
                  <a:solidFill>
                    <a:schemeClr val="bg1"/>
                  </a:solidFill>
                </a:rPr>
                <a:t>PosterPresentations.com</a:t>
              </a:r>
              <a:br>
                <a:rPr lang="en-US" sz="2567" dirty="0" smtClean="0">
                  <a:solidFill>
                    <a:schemeClr val="bg1"/>
                  </a:solidFill>
                </a:rPr>
              </a:br>
              <a:r>
                <a:rPr lang="en-US" sz="2567" dirty="0" smtClean="0">
                  <a:solidFill>
                    <a:schemeClr val="bg1"/>
                  </a:solidFill>
                </a:rPr>
                <a:t>    </a:t>
              </a:r>
              <a:r>
                <a:rPr lang="en-US" sz="2200" dirty="0" smtClean="0">
                  <a:solidFill>
                    <a:schemeClr val="bg1"/>
                  </a:solidFill>
                </a:rPr>
                <a:t>2117 Fourth Street ,</a:t>
              </a:r>
              <a:r>
                <a:rPr lang="en-US" sz="2200" baseline="0" dirty="0" smtClean="0">
                  <a:solidFill>
                    <a:schemeClr val="bg1"/>
                  </a:solidFill>
                </a:rPr>
                <a:t> Unit C        </a:t>
              </a:r>
            </a:p>
            <a:p>
              <a:pPr>
                <a:lnSpc>
                  <a:spcPts val="2383"/>
                </a:lnSpc>
              </a:pPr>
              <a:r>
                <a:rPr lang="en-US" sz="2200" baseline="0" dirty="0" smtClean="0">
                  <a:solidFill>
                    <a:schemeClr val="bg1"/>
                  </a:solidFill>
                </a:rPr>
                <a:t>     Berkeley CA </a:t>
              </a:r>
              <a:r>
                <a:rPr lang="en-US" sz="1833" baseline="0" dirty="0" smtClean="0">
                  <a:solidFill>
                    <a:schemeClr val="bg1"/>
                  </a:solidFill>
                </a:rPr>
                <a:t>94710</a:t>
              </a:r>
              <a:r>
                <a:rPr lang="en-US" sz="2200" baseline="0" dirty="0" smtClean="0">
                  <a:solidFill>
                    <a:schemeClr val="bg1"/>
                  </a:solidFill>
                </a:rPr>
                <a:t/>
              </a:r>
              <a:br>
                <a:rPr lang="en-US" sz="2200" baseline="0" dirty="0" smtClean="0">
                  <a:solidFill>
                    <a:schemeClr val="bg1"/>
                  </a:solidFill>
                </a:rPr>
              </a:br>
              <a:r>
                <a:rPr lang="en-US" sz="2200" baseline="0" dirty="0" smtClean="0">
                  <a:solidFill>
                    <a:schemeClr val="bg1"/>
                  </a:solidFill>
                </a:rPr>
                <a:t>    </a:t>
              </a:r>
              <a:r>
                <a:rPr lang="en-US" sz="2200" b="1" baseline="0" dirty="0" smtClean="0">
                  <a:solidFill>
                    <a:srgbClr val="FFFF00"/>
                  </a:solidFill>
                </a:rPr>
                <a:t>posterpresenter@gmail.com</a:t>
              </a:r>
              <a:endParaRPr lang="en-US" sz="256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Text Placeholder 351"/>
          <p:cNvSpPr>
            <a:spLocks noGrp="1"/>
          </p:cNvSpPr>
          <p:nvPr>
            <p:ph type="body" sz="quarter" idx="10"/>
          </p:nvPr>
        </p:nvSpPr>
        <p:spPr>
          <a:xfrm>
            <a:off x="828837" y="7138870"/>
            <a:ext cx="12458671" cy="6761124"/>
          </a:xfrm>
        </p:spPr>
        <p:txBody>
          <a:bodyPr/>
          <a:lstStyle/>
          <a:p>
            <a:pPr algn="ctr"/>
            <a:endParaRPr lang="en-US" dirty="0" smtClean="0"/>
          </a:p>
          <a:p>
            <a:pPr algn="ctr"/>
            <a:r>
              <a:rPr lang="en-US" sz="3200" dirty="0" smtClean="0"/>
              <a:t>“Evidence-based practice (EBP) is the process of combining the best available research evidence with your knowledge and skill to make collaborative, patient- or population-centered decisions within the context of a given healthcare situation” (Howlett, Rogo, &amp; Shelton, 2014) </a:t>
            </a:r>
          </a:p>
          <a:p>
            <a:endParaRPr lang="en-US" dirty="0" smtClean="0"/>
          </a:p>
          <a:p>
            <a:endParaRPr lang="en-US" dirty="0" smtClean="0"/>
          </a:p>
          <a:p>
            <a:r>
              <a:rPr lang="en-US" dirty="0" smtClean="0"/>
              <a:t>     </a:t>
            </a:r>
          </a:p>
          <a:p>
            <a:r>
              <a:rPr lang="en-US" dirty="0" smtClean="0"/>
              <a:t>      </a:t>
            </a:r>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p:txBody>
      </p:sp>
      <p:sp>
        <p:nvSpPr>
          <p:cNvPr id="353" name="Text Placeholder 352"/>
          <p:cNvSpPr>
            <a:spLocks noGrp="1"/>
          </p:cNvSpPr>
          <p:nvPr>
            <p:ph type="body" sz="quarter" idx="11"/>
          </p:nvPr>
        </p:nvSpPr>
        <p:spPr>
          <a:xfrm>
            <a:off x="881664" y="6344955"/>
            <a:ext cx="12442032" cy="861766"/>
          </a:xfrm>
        </p:spPr>
        <p:style>
          <a:lnRef idx="1">
            <a:schemeClr val="accent5"/>
          </a:lnRef>
          <a:fillRef idx="2">
            <a:schemeClr val="accent5"/>
          </a:fillRef>
          <a:effectRef idx="1">
            <a:schemeClr val="accent5"/>
          </a:effectRef>
          <a:fontRef idx="minor">
            <a:schemeClr val="dk1"/>
          </a:fontRef>
        </p:style>
        <p:txBody>
          <a:bodyPr/>
          <a:lstStyle/>
          <a:p>
            <a:r>
              <a:rPr lang="en-US" sz="4400" dirty="0" smtClean="0"/>
              <a:t>What is Evidence-Based Practice?</a:t>
            </a:r>
            <a:endParaRPr lang="en-US" sz="4400" dirty="0"/>
          </a:p>
        </p:txBody>
      </p:sp>
      <p:sp>
        <p:nvSpPr>
          <p:cNvPr id="355" name="Text Placeholder 354"/>
          <p:cNvSpPr>
            <a:spLocks noGrp="1"/>
          </p:cNvSpPr>
          <p:nvPr>
            <p:ph type="body" sz="quarter" idx="19"/>
          </p:nvPr>
        </p:nvSpPr>
        <p:spPr>
          <a:xfrm>
            <a:off x="863571" y="16344900"/>
            <a:ext cx="12460125" cy="7146934"/>
          </a:xfrm>
        </p:spPr>
        <p:txBody>
          <a:bodyPr/>
          <a:lstStyle/>
          <a:p>
            <a:pPr marL="457200" indent="-457200" algn="ctr"/>
            <a:endParaRPr lang="en-US" dirty="0" smtClean="0"/>
          </a:p>
          <a:p>
            <a:pPr marL="457200" indent="-457200" algn="ctr">
              <a:buAutoNum type="arabicPeriod"/>
            </a:pPr>
            <a:r>
              <a:rPr lang="en-US" sz="3200" dirty="0" smtClean="0"/>
              <a:t>Recognize the need for information</a:t>
            </a:r>
          </a:p>
          <a:p>
            <a:pPr marL="457200" indent="-457200" algn="ctr">
              <a:buAutoNum type="arabicPeriod"/>
            </a:pPr>
            <a:r>
              <a:rPr lang="en-US" sz="3200" dirty="0" smtClean="0"/>
              <a:t>Establish the purpose</a:t>
            </a:r>
          </a:p>
          <a:p>
            <a:pPr marL="457200" indent="-457200" algn="ctr">
              <a:buAutoNum type="arabicPeriod"/>
            </a:pPr>
            <a:r>
              <a:rPr lang="en-US" sz="3200" dirty="0" smtClean="0"/>
              <a:t>Formulate focused question</a:t>
            </a:r>
          </a:p>
          <a:p>
            <a:pPr marL="457200" indent="-457200" algn="ctr">
              <a:buAutoNum type="arabicPeriod"/>
            </a:pPr>
            <a:r>
              <a:rPr lang="en-US" sz="3200" dirty="0" smtClean="0"/>
              <a:t>Identify target resources</a:t>
            </a:r>
          </a:p>
          <a:p>
            <a:pPr marL="457200" indent="-457200" algn="ctr">
              <a:buAutoNum type="arabicPeriod"/>
            </a:pPr>
            <a:r>
              <a:rPr lang="en-US" sz="3200" dirty="0" smtClean="0"/>
              <a:t>Perform the search</a:t>
            </a:r>
          </a:p>
          <a:p>
            <a:pPr marL="457200" indent="-457200" algn="ctr">
              <a:buAutoNum type="arabicPeriod"/>
            </a:pPr>
            <a:r>
              <a:rPr lang="en-US" sz="3200" dirty="0" smtClean="0"/>
              <a:t>Organize findings</a:t>
            </a:r>
          </a:p>
          <a:p>
            <a:pPr marL="457200" indent="-457200" algn="ctr">
              <a:buAutoNum type="arabicPeriod"/>
            </a:pPr>
            <a:r>
              <a:rPr lang="en-US" sz="3200" dirty="0" smtClean="0"/>
              <a:t>Appraise trustworthiness</a:t>
            </a:r>
          </a:p>
          <a:p>
            <a:pPr marL="457200" indent="-457200" algn="ctr">
              <a:buAutoNum type="arabicPeriod"/>
            </a:pPr>
            <a:r>
              <a:rPr lang="en-US" sz="3200" dirty="0" smtClean="0"/>
              <a:t>Assess relevance</a:t>
            </a:r>
          </a:p>
          <a:p>
            <a:pPr marL="457200" indent="-457200" algn="ctr">
              <a:buAutoNum type="arabicPeriod"/>
            </a:pPr>
            <a:r>
              <a:rPr lang="en-US" sz="3200" dirty="0" smtClean="0"/>
              <a:t>Select action</a:t>
            </a:r>
          </a:p>
          <a:p>
            <a:pPr marL="457200" indent="-457200" algn="ctr">
              <a:buAutoNum type="arabicPeriod"/>
            </a:pPr>
            <a:r>
              <a:rPr lang="en-US" sz="3200" dirty="0" smtClean="0"/>
              <a:t>Implement and evaluate</a:t>
            </a:r>
          </a:p>
          <a:p>
            <a:pPr marL="457200" indent="-457200" algn="ctr"/>
            <a:endParaRPr lang="en-US" dirty="0"/>
          </a:p>
        </p:txBody>
      </p:sp>
      <p:sp>
        <p:nvSpPr>
          <p:cNvPr id="356" name="Text Placeholder 355"/>
          <p:cNvSpPr>
            <a:spLocks noGrp="1"/>
          </p:cNvSpPr>
          <p:nvPr>
            <p:ph type="body" sz="quarter" idx="20"/>
          </p:nvPr>
        </p:nvSpPr>
        <p:spPr>
          <a:xfrm>
            <a:off x="881665" y="15560687"/>
            <a:ext cx="12442031" cy="861766"/>
          </a:xfrm>
        </p:spPr>
        <p:style>
          <a:lnRef idx="1">
            <a:schemeClr val="accent5"/>
          </a:lnRef>
          <a:fillRef idx="2">
            <a:schemeClr val="accent5"/>
          </a:fillRef>
          <a:effectRef idx="1">
            <a:schemeClr val="accent5"/>
          </a:effectRef>
          <a:fontRef idx="minor">
            <a:schemeClr val="dk1"/>
          </a:fontRef>
        </p:style>
        <p:txBody>
          <a:bodyPr/>
          <a:lstStyle/>
          <a:p>
            <a:r>
              <a:rPr lang="en-US" sz="4400" dirty="0" smtClean="0"/>
              <a:t>The Process</a:t>
            </a:r>
            <a:endParaRPr lang="en-US" sz="4400" dirty="0"/>
          </a:p>
        </p:txBody>
      </p:sp>
      <p:sp>
        <p:nvSpPr>
          <p:cNvPr id="357" name="Text Placeholder 356"/>
          <p:cNvSpPr>
            <a:spLocks noGrp="1"/>
          </p:cNvSpPr>
          <p:nvPr>
            <p:ph type="body" sz="quarter" idx="21"/>
          </p:nvPr>
        </p:nvSpPr>
        <p:spPr>
          <a:xfrm>
            <a:off x="13898697" y="12948991"/>
            <a:ext cx="12440573" cy="7542235"/>
          </a:xfrm>
        </p:spPr>
        <p:txBody>
          <a:bodyPr/>
          <a:lstStyle/>
          <a:p>
            <a:r>
              <a:rPr lang="en-US" sz="3200" dirty="0" smtClean="0"/>
              <a:t>  </a:t>
            </a:r>
          </a:p>
          <a:p>
            <a:pPr>
              <a:buFont typeface="Wingdings" pitchFamily="2" charset="2"/>
              <a:buChar char="q"/>
            </a:pPr>
            <a:r>
              <a:rPr lang="en-US" sz="3200" dirty="0" smtClean="0"/>
              <a:t>  Relative search terms were developed using the PPAARE    </a:t>
            </a:r>
          </a:p>
          <a:p>
            <a:r>
              <a:rPr lang="en-US" sz="3200" dirty="0" smtClean="0"/>
              <a:t>     acronym (See table below)</a:t>
            </a:r>
          </a:p>
          <a:p>
            <a:pPr>
              <a:buFont typeface="Wingdings" pitchFamily="2" charset="2"/>
              <a:buChar char="q"/>
            </a:pPr>
            <a:endParaRPr lang="en-US" sz="3200" dirty="0" smtClean="0"/>
          </a:p>
          <a:p>
            <a:pPr>
              <a:buFont typeface="Wingdings" pitchFamily="2" charset="2"/>
              <a:buChar char="q"/>
            </a:pPr>
            <a:r>
              <a:rPr lang="en-US" sz="3200" dirty="0" smtClean="0"/>
              <a:t>  Databases explored included Pub Med, CINHAL, Cochrane, </a:t>
            </a:r>
          </a:p>
          <a:p>
            <a:r>
              <a:rPr lang="en-US" sz="3200" dirty="0" smtClean="0"/>
              <a:t>     and Google Scholar</a:t>
            </a:r>
          </a:p>
          <a:p>
            <a:pPr>
              <a:buFont typeface="Wingdings" pitchFamily="2" charset="2"/>
              <a:buChar char="q"/>
            </a:pPr>
            <a:endParaRPr lang="en-US" sz="3200" dirty="0" smtClean="0"/>
          </a:p>
          <a:p>
            <a:pPr>
              <a:buFont typeface="Wingdings" pitchFamily="2" charset="2"/>
              <a:buChar char="q"/>
            </a:pPr>
            <a:r>
              <a:rPr lang="en-US" sz="3200" dirty="0" smtClean="0"/>
              <a:t>  Search terms included educational programs, nursing,  </a:t>
            </a:r>
          </a:p>
          <a:p>
            <a:r>
              <a:rPr lang="en-US" sz="3200" dirty="0" smtClean="0"/>
              <a:t>     oncology nurses, cancer prevention, cancer diagnosis, cancer        </a:t>
            </a:r>
          </a:p>
          <a:p>
            <a:r>
              <a:rPr lang="en-US" sz="3200" dirty="0" smtClean="0"/>
              <a:t>     treatment, genetics, and genomics.</a:t>
            </a:r>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a:p>
        </p:txBody>
      </p:sp>
      <p:sp>
        <p:nvSpPr>
          <p:cNvPr id="358" name="Text Placeholder 357"/>
          <p:cNvSpPr>
            <a:spLocks noGrp="1"/>
          </p:cNvSpPr>
          <p:nvPr>
            <p:ph type="body" sz="quarter" idx="22"/>
          </p:nvPr>
        </p:nvSpPr>
        <p:spPr>
          <a:xfrm>
            <a:off x="13898697" y="12087225"/>
            <a:ext cx="12440573" cy="861766"/>
          </a:xfrm>
        </p:spPr>
        <p:style>
          <a:lnRef idx="1">
            <a:schemeClr val="accent5"/>
          </a:lnRef>
          <a:fillRef idx="2">
            <a:schemeClr val="accent5"/>
          </a:fillRef>
          <a:effectRef idx="1">
            <a:schemeClr val="accent5"/>
          </a:effectRef>
          <a:fontRef idx="minor">
            <a:schemeClr val="dk1"/>
          </a:fontRef>
        </p:style>
        <p:txBody>
          <a:bodyPr/>
          <a:lstStyle/>
          <a:p>
            <a:r>
              <a:rPr lang="en-US" sz="4400" dirty="0" smtClean="0"/>
              <a:t>The Search</a:t>
            </a:r>
            <a:endParaRPr lang="en-US" sz="4400" dirty="0"/>
          </a:p>
        </p:txBody>
      </p:sp>
      <p:sp>
        <p:nvSpPr>
          <p:cNvPr id="359" name="Text Placeholder 358"/>
          <p:cNvSpPr>
            <a:spLocks noGrp="1"/>
          </p:cNvSpPr>
          <p:nvPr>
            <p:ph type="body" sz="quarter" idx="23"/>
          </p:nvPr>
        </p:nvSpPr>
        <p:spPr>
          <a:xfrm>
            <a:off x="883123" y="34451979"/>
            <a:ext cx="12440573" cy="2911929"/>
          </a:xfrm>
        </p:spPr>
        <p:txBody>
          <a:bodyPr/>
          <a:lstStyle/>
          <a:p>
            <a:pPr algn="ctr"/>
            <a:endParaRPr lang="en-US" dirty="0" smtClean="0"/>
          </a:p>
          <a:p>
            <a:pPr algn="ctr"/>
            <a:r>
              <a:rPr lang="en-US" sz="3200" dirty="0" smtClean="0">
                <a:ea typeface="Futura" charset="0"/>
                <a:cs typeface="Futura" charset="0"/>
                <a:sym typeface="Futura" charset="0"/>
              </a:rPr>
              <a:t>The purpose and goal of the query is to increase the oncology nurse’s knowledge of genetics and genomics and its relation to cancer care.</a:t>
            </a:r>
            <a:endParaRPr lang="en-US" sz="3200" dirty="0" smtClean="0">
              <a:sym typeface="Futura" charset="0"/>
            </a:endParaRPr>
          </a:p>
          <a:p>
            <a:pPr algn="ctr"/>
            <a:endParaRPr lang="en-US" dirty="0"/>
          </a:p>
        </p:txBody>
      </p:sp>
      <p:sp>
        <p:nvSpPr>
          <p:cNvPr id="360" name="Text Placeholder 359"/>
          <p:cNvSpPr>
            <a:spLocks noGrp="1"/>
          </p:cNvSpPr>
          <p:nvPr>
            <p:ph type="body" sz="quarter" idx="24"/>
          </p:nvPr>
        </p:nvSpPr>
        <p:spPr>
          <a:xfrm>
            <a:off x="863571" y="32816015"/>
            <a:ext cx="12447852" cy="861766"/>
          </a:xfrm>
        </p:spPr>
        <p:style>
          <a:lnRef idx="1">
            <a:schemeClr val="accent5"/>
          </a:lnRef>
          <a:fillRef idx="2">
            <a:schemeClr val="accent5"/>
          </a:fillRef>
          <a:effectRef idx="1">
            <a:schemeClr val="accent5"/>
          </a:effectRef>
          <a:fontRef idx="minor">
            <a:schemeClr val="dk1"/>
          </a:fontRef>
        </p:style>
        <p:txBody>
          <a:bodyPr/>
          <a:lstStyle/>
          <a:p>
            <a:r>
              <a:rPr lang="en-US" sz="4400" dirty="0" smtClean="0"/>
              <a:t>The Purpose and Goal</a:t>
            </a:r>
            <a:endParaRPr lang="en-US" sz="4400" dirty="0"/>
          </a:p>
        </p:txBody>
      </p:sp>
      <p:sp>
        <p:nvSpPr>
          <p:cNvPr id="361" name="Text Placeholder 360"/>
          <p:cNvSpPr>
            <a:spLocks noGrp="1"/>
          </p:cNvSpPr>
          <p:nvPr>
            <p:ph type="body" sz="quarter" idx="25"/>
          </p:nvPr>
        </p:nvSpPr>
        <p:spPr>
          <a:xfrm>
            <a:off x="26946097" y="6350625"/>
            <a:ext cx="12444693" cy="861766"/>
          </a:xfrm>
        </p:spPr>
        <p:style>
          <a:lnRef idx="1">
            <a:schemeClr val="accent5"/>
          </a:lnRef>
          <a:fillRef idx="2">
            <a:schemeClr val="accent5"/>
          </a:fillRef>
          <a:effectRef idx="1">
            <a:schemeClr val="accent5"/>
          </a:effectRef>
          <a:fontRef idx="minor">
            <a:schemeClr val="dk1"/>
          </a:fontRef>
        </p:style>
        <p:txBody>
          <a:bodyPr/>
          <a:lstStyle/>
          <a:p>
            <a:r>
              <a:rPr lang="en-US" sz="4400" dirty="0" smtClean="0"/>
              <a:t>The Findings</a:t>
            </a:r>
            <a:endParaRPr lang="en-US" sz="4400" dirty="0"/>
          </a:p>
        </p:txBody>
      </p:sp>
      <p:sp>
        <p:nvSpPr>
          <p:cNvPr id="362" name="Text Placeholder 361"/>
          <p:cNvSpPr>
            <a:spLocks noGrp="1"/>
          </p:cNvSpPr>
          <p:nvPr>
            <p:ph type="body" sz="quarter" idx="26"/>
          </p:nvPr>
        </p:nvSpPr>
        <p:spPr>
          <a:xfrm>
            <a:off x="26941484" y="27538792"/>
            <a:ext cx="12444693" cy="1138751"/>
          </a:xfrm>
        </p:spPr>
        <p:style>
          <a:lnRef idx="1">
            <a:schemeClr val="accent5"/>
          </a:lnRef>
          <a:fillRef idx="2">
            <a:schemeClr val="accent5"/>
          </a:fillRef>
          <a:effectRef idx="1">
            <a:schemeClr val="accent5"/>
          </a:effectRef>
          <a:fontRef idx="minor">
            <a:schemeClr val="dk1"/>
          </a:fontRef>
        </p:style>
        <p:txBody>
          <a:bodyPr/>
          <a:lstStyle/>
          <a:p>
            <a:pPr algn="ctr"/>
            <a:r>
              <a:rPr lang="en-US" sz="4400" b="1" u="sng" dirty="0" smtClean="0">
                <a:latin typeface="+mn-lt"/>
              </a:rPr>
              <a:t>The Conclusion</a:t>
            </a:r>
            <a:endParaRPr lang="en-US" sz="4400" b="1" u="sng" dirty="0">
              <a:latin typeface="+mn-lt"/>
            </a:endParaRPr>
          </a:p>
        </p:txBody>
      </p:sp>
      <p:sp>
        <p:nvSpPr>
          <p:cNvPr id="363" name="Text Placeholder 362"/>
          <p:cNvSpPr>
            <a:spLocks noGrp="1"/>
          </p:cNvSpPr>
          <p:nvPr>
            <p:ph type="body" sz="quarter" idx="27"/>
          </p:nvPr>
        </p:nvSpPr>
        <p:spPr>
          <a:xfrm>
            <a:off x="26941484" y="16759606"/>
            <a:ext cx="12444693" cy="861766"/>
          </a:xfrm>
        </p:spPr>
        <p:style>
          <a:lnRef idx="1">
            <a:schemeClr val="accent5"/>
          </a:lnRef>
          <a:fillRef idx="2">
            <a:schemeClr val="accent5"/>
          </a:fillRef>
          <a:effectRef idx="1">
            <a:schemeClr val="accent5"/>
          </a:effectRef>
          <a:fontRef idx="minor">
            <a:schemeClr val="dk1"/>
          </a:fontRef>
        </p:style>
        <p:txBody>
          <a:bodyPr/>
          <a:lstStyle/>
          <a:p>
            <a:r>
              <a:rPr lang="en-US" sz="4400" dirty="0" smtClean="0"/>
              <a:t>The Course of Action</a:t>
            </a:r>
            <a:endParaRPr lang="en-US" sz="4400" dirty="0"/>
          </a:p>
        </p:txBody>
      </p:sp>
      <p:sp>
        <p:nvSpPr>
          <p:cNvPr id="364" name="Text Placeholder 363"/>
          <p:cNvSpPr>
            <a:spLocks noGrp="1"/>
          </p:cNvSpPr>
          <p:nvPr>
            <p:ph type="body" sz="quarter" idx="28"/>
          </p:nvPr>
        </p:nvSpPr>
        <p:spPr>
          <a:xfrm>
            <a:off x="26946099" y="17621372"/>
            <a:ext cx="12449306" cy="10270610"/>
          </a:xfrm>
        </p:spPr>
        <p:txBody>
          <a:bodyPr/>
          <a:lstStyle/>
          <a:p>
            <a:r>
              <a:rPr lang="en-US" sz="2800" dirty="0" smtClean="0">
                <a:solidFill>
                  <a:srgbClr val="343434"/>
                </a:solidFill>
                <a:ea typeface="Futura" charset="0"/>
                <a:cs typeface="Futura" charset="0"/>
                <a:sym typeface="Futura" charset="0"/>
              </a:rPr>
              <a:t> </a:t>
            </a:r>
            <a:endParaRPr lang="en-US" sz="2800" dirty="0" smtClean="0">
              <a:solidFill>
                <a:srgbClr val="343434"/>
              </a:solidFill>
              <a:ea typeface="Futura" charset="0"/>
              <a:cs typeface="Futura" charset="0"/>
              <a:sym typeface="Futura" charset="0"/>
            </a:endParaRPr>
          </a:p>
          <a:p>
            <a:pPr>
              <a:buFont typeface="Wingdings" pitchFamily="2" charset="2"/>
              <a:buChar char="q"/>
            </a:pPr>
            <a:r>
              <a:rPr lang="en-US" sz="2800" dirty="0" smtClean="0">
                <a:solidFill>
                  <a:srgbClr val="343434"/>
                </a:solidFill>
                <a:ea typeface="Futura" charset="0"/>
                <a:cs typeface="Futura" charset="0"/>
                <a:sym typeface="Futura" charset="0"/>
              </a:rPr>
              <a:t> </a:t>
            </a:r>
            <a:r>
              <a:rPr lang="en-US" sz="2800" dirty="0" smtClean="0">
                <a:ea typeface="Futura" charset="0"/>
                <a:cs typeface="Futura" charset="0"/>
                <a:sym typeface="Futura" charset="0"/>
              </a:rPr>
              <a:t>Conduct further research on the programs available to further nurse education on genetics and genomics. </a:t>
            </a:r>
          </a:p>
          <a:p>
            <a:pPr>
              <a:buFont typeface="Wingdings" pitchFamily="2" charset="2"/>
              <a:buChar char="§"/>
            </a:pPr>
            <a:endParaRPr lang="en-US" sz="2800" dirty="0" smtClean="0">
              <a:ea typeface="ヒラギノ角ゴ ProN W3" charset="0"/>
              <a:cs typeface="ヒラギノ角ゴ ProN W3" charset="0"/>
              <a:sym typeface="Futura" charset="0"/>
            </a:endParaRPr>
          </a:p>
          <a:p>
            <a:pPr>
              <a:buFont typeface="Wingdings" pitchFamily="2" charset="2"/>
              <a:buChar char="q"/>
            </a:pPr>
            <a:r>
              <a:rPr lang="en-US" sz="2800" dirty="0" smtClean="0">
                <a:ea typeface="Futura" charset="0"/>
                <a:cs typeface="Futura" charset="0"/>
                <a:sym typeface="Futura" charset="0"/>
              </a:rPr>
              <a:t>  The team would implement this course of action by using a qualitative approach to conduct a case study of all programs available for oncology nurses for knowledge expansion of genetics and genomics related to cancer care. </a:t>
            </a:r>
          </a:p>
          <a:p>
            <a:pPr>
              <a:buFont typeface="Wingdings" pitchFamily="2" charset="2"/>
              <a:buChar char="§"/>
            </a:pPr>
            <a:endParaRPr lang="en-US" sz="2800" dirty="0" smtClean="0">
              <a:ea typeface="ヒラギノ角ゴ ProN W3" charset="0"/>
              <a:cs typeface="ヒラギノ角ゴ ProN W3" charset="0"/>
              <a:sym typeface="Futura" charset="0"/>
            </a:endParaRPr>
          </a:p>
          <a:p>
            <a:pPr>
              <a:buFont typeface="Wingdings" pitchFamily="2" charset="2"/>
              <a:buChar char="q"/>
            </a:pPr>
            <a:r>
              <a:rPr lang="en-US" sz="2800" dirty="0" smtClean="0">
                <a:ea typeface="Futura" charset="0"/>
                <a:cs typeface="Futura" charset="0"/>
                <a:sym typeface="Futura" charset="0"/>
              </a:rPr>
              <a:t>  Ideally, over time, a specific program would be determined for recommendation to oncology nurses.</a:t>
            </a:r>
          </a:p>
          <a:p>
            <a:endParaRPr lang="en-US" sz="2800" dirty="0" smtClean="0">
              <a:ea typeface="ヒラギノ角ゴ ProN W3" charset="0"/>
              <a:cs typeface="ヒラギノ角ゴ ProN W3" charset="0"/>
              <a:sym typeface="Futura" charset="0"/>
            </a:endParaRPr>
          </a:p>
          <a:p>
            <a:pPr>
              <a:buFont typeface="Wingdings" pitchFamily="2" charset="2"/>
              <a:buChar char="q"/>
            </a:pPr>
            <a:r>
              <a:rPr lang="en-US" sz="2800" dirty="0" smtClean="0">
                <a:ea typeface="Futura" charset="0"/>
                <a:cs typeface="Futura" charset="0"/>
                <a:sym typeface="Futura" charset="0"/>
              </a:rPr>
              <a:t> The selected program would then be implemented on an oncology unit for a trial period. </a:t>
            </a:r>
          </a:p>
          <a:p>
            <a:pPr>
              <a:buFont typeface="Wingdings" pitchFamily="2" charset="2"/>
              <a:buChar char="§"/>
            </a:pPr>
            <a:endParaRPr lang="en-US" sz="2800" dirty="0" smtClean="0">
              <a:ea typeface="ヒラギノ角ゴ ProN W3" charset="0"/>
              <a:cs typeface="ヒラギノ角ゴ ProN W3" charset="0"/>
              <a:sym typeface="Futura" charset="0"/>
            </a:endParaRPr>
          </a:p>
          <a:p>
            <a:pPr>
              <a:buFont typeface="Wingdings" pitchFamily="2" charset="2"/>
              <a:buChar char="q"/>
            </a:pPr>
            <a:r>
              <a:rPr lang="en-US" sz="2800" dirty="0" smtClean="0">
                <a:ea typeface="Futura" charset="0"/>
                <a:cs typeface="Futura" charset="0"/>
                <a:sym typeface="Futura" charset="0"/>
              </a:rPr>
              <a:t>  A retrospective research study could then be performed to evaluate how this newly acquired knowledge could have been used in the care of cancer patients, and how implementing this information into nursing practice can improve current and future client outcomes. </a:t>
            </a:r>
            <a:endParaRPr lang="en-US" sz="2800" dirty="0" smtClean="0">
              <a:ea typeface="ヒラギノ角ゴ ProN W3" charset="0"/>
              <a:cs typeface="ヒラギノ角ゴ ProN W3" charset="0"/>
              <a:sym typeface="Futura" charset="0"/>
            </a:endParaRPr>
          </a:p>
          <a:p>
            <a:endParaRPr lang="en-US" dirty="0" smtClean="0"/>
          </a:p>
          <a:p>
            <a:endParaRPr lang="en-US" dirty="0"/>
          </a:p>
        </p:txBody>
      </p:sp>
      <p:sp>
        <p:nvSpPr>
          <p:cNvPr id="365" name="Text Placeholder 364"/>
          <p:cNvSpPr>
            <a:spLocks noGrp="1"/>
          </p:cNvSpPr>
          <p:nvPr>
            <p:ph type="body" sz="quarter" idx="29"/>
          </p:nvPr>
        </p:nvSpPr>
        <p:spPr>
          <a:xfrm>
            <a:off x="13880023" y="30118050"/>
            <a:ext cx="12444693" cy="861766"/>
          </a:xfrm>
        </p:spPr>
        <p:style>
          <a:lnRef idx="1">
            <a:schemeClr val="accent5"/>
          </a:lnRef>
          <a:fillRef idx="2">
            <a:schemeClr val="accent5"/>
          </a:fillRef>
          <a:effectRef idx="1">
            <a:schemeClr val="accent5"/>
          </a:effectRef>
          <a:fontRef idx="minor">
            <a:schemeClr val="dk1"/>
          </a:fontRef>
        </p:style>
        <p:txBody>
          <a:bodyPr/>
          <a:lstStyle/>
          <a:p>
            <a:r>
              <a:rPr lang="en-US" sz="4400" dirty="0" smtClean="0"/>
              <a:t>The Evidence</a:t>
            </a:r>
            <a:endParaRPr lang="en-US" sz="4400" dirty="0"/>
          </a:p>
        </p:txBody>
      </p:sp>
      <p:sp>
        <p:nvSpPr>
          <p:cNvPr id="366" name="Text Placeholder 365"/>
          <p:cNvSpPr>
            <a:spLocks noGrp="1"/>
          </p:cNvSpPr>
          <p:nvPr>
            <p:ph type="body" sz="quarter" idx="30"/>
          </p:nvPr>
        </p:nvSpPr>
        <p:spPr>
          <a:xfrm>
            <a:off x="26941484" y="7212391"/>
            <a:ext cx="12449306" cy="8796232"/>
          </a:xfrm>
        </p:spPr>
        <p:txBody>
          <a:bodyPr/>
          <a:lstStyle/>
          <a:p>
            <a:pPr>
              <a:buFont typeface="Wingdings" pitchFamily="2" charset="2"/>
              <a:buChar char="q"/>
            </a:pPr>
            <a:r>
              <a:rPr lang="en-US" sz="2800" dirty="0" smtClean="0"/>
              <a:t>  Research found an obvious lack of knowledge not only on </a:t>
            </a:r>
          </a:p>
          <a:p>
            <a:r>
              <a:rPr lang="en-US" sz="2800" dirty="0" smtClean="0"/>
              <a:t>     behalf of the students, but faculty as well. This lack of </a:t>
            </a:r>
          </a:p>
          <a:p>
            <a:r>
              <a:rPr lang="en-US" sz="2800" dirty="0" smtClean="0"/>
              <a:t>     knowledge also affected their capacity to effectively teach        </a:t>
            </a:r>
          </a:p>
          <a:p>
            <a:r>
              <a:rPr lang="en-US" sz="2800" dirty="0" smtClean="0"/>
              <a:t>     and implement genetic programs.</a:t>
            </a:r>
          </a:p>
          <a:p>
            <a:pPr>
              <a:buFont typeface="Wingdings" pitchFamily="2" charset="2"/>
              <a:buChar char="q"/>
            </a:pPr>
            <a:endParaRPr lang="en-US" sz="2800" dirty="0" smtClean="0"/>
          </a:p>
          <a:p>
            <a:pPr>
              <a:buFont typeface="Wingdings" pitchFamily="2" charset="2"/>
              <a:buChar char="q"/>
            </a:pPr>
            <a:r>
              <a:rPr lang="en-US" sz="2800" dirty="0" smtClean="0"/>
              <a:t>  It is crucial for practicing nurses to continue their education    </a:t>
            </a:r>
          </a:p>
          <a:p>
            <a:r>
              <a:rPr lang="en-US" sz="2800" dirty="0" smtClean="0"/>
              <a:t>     and increase their knowledge in the subject of genetics and </a:t>
            </a:r>
          </a:p>
          <a:p>
            <a:r>
              <a:rPr lang="en-US" sz="2800" dirty="0" smtClean="0"/>
              <a:t>     genomics regarding cancer care.</a:t>
            </a:r>
          </a:p>
          <a:p>
            <a:endParaRPr lang="en-US" sz="2800" dirty="0" smtClean="0"/>
          </a:p>
          <a:p>
            <a:pPr>
              <a:buFont typeface="Wingdings" pitchFamily="2" charset="2"/>
              <a:buChar char="q"/>
            </a:pPr>
            <a:r>
              <a:rPr lang="en-US" sz="2800" dirty="0" smtClean="0"/>
              <a:t>  Oncology nurses lack education about the role genetic and </a:t>
            </a:r>
          </a:p>
          <a:p>
            <a:r>
              <a:rPr lang="en-US" sz="2800" dirty="0" smtClean="0"/>
              <a:t>     genomic technologies play in cancer, thus being unable to </a:t>
            </a:r>
          </a:p>
          <a:p>
            <a:r>
              <a:rPr lang="en-US" sz="2800" dirty="0" smtClean="0"/>
              <a:t>     interpret and integrate these advances that will promote </a:t>
            </a:r>
          </a:p>
          <a:p>
            <a:r>
              <a:rPr lang="en-US" sz="2800" dirty="0" smtClean="0"/>
              <a:t>     health promotion, symptom management, and disease     </a:t>
            </a:r>
          </a:p>
          <a:p>
            <a:r>
              <a:rPr lang="en-US" sz="2800" dirty="0" smtClean="0"/>
              <a:t>     prevention (Lea &amp; Calzone, 2010). </a:t>
            </a:r>
          </a:p>
          <a:p>
            <a:pPr>
              <a:buFont typeface="Wingdings" pitchFamily="2" charset="2"/>
              <a:buChar char="q"/>
            </a:pPr>
            <a:endParaRPr lang="en-US" sz="3200" dirty="0" smtClean="0"/>
          </a:p>
          <a:p>
            <a:pPr>
              <a:buFont typeface="Wingdings" pitchFamily="2" charset="2"/>
              <a:buChar char="q"/>
            </a:pPr>
            <a:endParaRPr lang="en-US" sz="3200" dirty="0"/>
          </a:p>
        </p:txBody>
      </p:sp>
      <p:sp>
        <p:nvSpPr>
          <p:cNvPr id="404" name="Text Placeholder 403"/>
          <p:cNvSpPr>
            <a:spLocks noGrp="1"/>
          </p:cNvSpPr>
          <p:nvPr>
            <p:ph type="body" sz="quarter" idx="150"/>
          </p:nvPr>
        </p:nvSpPr>
        <p:spPr/>
        <p:txBody>
          <a:bodyPr/>
          <a:lstStyle/>
          <a:p>
            <a:r>
              <a:rPr lang="en-US" dirty="0" smtClean="0"/>
              <a:t>Auburn University at Montgomery</a:t>
            </a:r>
            <a:endParaRPr lang="en-US" dirty="0"/>
          </a:p>
        </p:txBody>
      </p:sp>
      <p:sp>
        <p:nvSpPr>
          <p:cNvPr id="405" name="Text Placeholder 404"/>
          <p:cNvSpPr>
            <a:spLocks noGrp="1"/>
          </p:cNvSpPr>
          <p:nvPr>
            <p:ph type="body" sz="quarter" idx="151"/>
          </p:nvPr>
        </p:nvSpPr>
        <p:spPr/>
        <p:txBody>
          <a:bodyPr/>
          <a:lstStyle/>
          <a:p>
            <a:r>
              <a:rPr lang="en-US" dirty="0" smtClean="0"/>
              <a:t>Elizabeth Kinnucan, Bethany Perry, Jessica Way</a:t>
            </a:r>
            <a:endParaRPr lang="en-US" dirty="0"/>
          </a:p>
        </p:txBody>
      </p:sp>
      <p:sp>
        <p:nvSpPr>
          <p:cNvPr id="406" name="Text Placeholder 405"/>
          <p:cNvSpPr>
            <a:spLocks noGrp="1"/>
          </p:cNvSpPr>
          <p:nvPr>
            <p:ph type="body" sz="quarter" idx="153"/>
          </p:nvPr>
        </p:nvSpPr>
        <p:spPr/>
        <p:txBody>
          <a:bodyPr/>
          <a:lstStyle/>
          <a:p>
            <a:r>
              <a:rPr lang="en-US" dirty="0" smtClean="0"/>
              <a:t>Evidence-Based Practice Team Project</a:t>
            </a:r>
            <a:endParaRPr lang="en-US" dirty="0"/>
          </a:p>
        </p:txBody>
      </p:sp>
      <p:pic>
        <p:nvPicPr>
          <p:cNvPr id="19" name="Picture 48"/>
          <p:cNvPicPr>
            <a:picLocks noChangeArrowheads="1"/>
          </p:cNvPicPr>
          <p:nvPr/>
        </p:nvPicPr>
        <p:blipFill>
          <a:blip r:embed="rId3" cstate="print"/>
          <a:srcRect/>
          <a:stretch>
            <a:fillRect/>
          </a:stretch>
        </p:blipFill>
        <p:spPr bwMode="auto">
          <a:xfrm>
            <a:off x="34890075" y="696498"/>
            <a:ext cx="3835400" cy="3833812"/>
          </a:xfrm>
          <a:prstGeom prst="rect">
            <a:avLst/>
          </a:prstGeom>
          <a:noFill/>
          <a:ln w="12700" cap="rnd">
            <a:noFill/>
            <a:round/>
            <a:headEnd/>
            <a:tailEnd/>
          </a:ln>
        </p:spPr>
      </p:pic>
      <p:pic>
        <p:nvPicPr>
          <p:cNvPr id="20" name="Picture 48"/>
          <p:cNvPicPr>
            <a:picLocks noChangeArrowheads="1"/>
          </p:cNvPicPr>
          <p:nvPr/>
        </p:nvPicPr>
        <p:blipFill>
          <a:blip r:embed="rId3" cstate="print"/>
          <a:srcRect/>
          <a:stretch>
            <a:fillRect/>
          </a:stretch>
        </p:blipFill>
        <p:spPr bwMode="auto">
          <a:xfrm>
            <a:off x="1508125" y="696498"/>
            <a:ext cx="3835400" cy="3833812"/>
          </a:xfrm>
          <a:prstGeom prst="rect">
            <a:avLst/>
          </a:prstGeom>
          <a:noFill/>
          <a:ln w="12700" cap="rnd">
            <a:noFill/>
            <a:round/>
            <a:headEnd/>
            <a:tailEnd/>
          </a:ln>
        </p:spPr>
      </p:pic>
      <p:pic>
        <p:nvPicPr>
          <p:cNvPr id="22" name="Picture 21" descr="ebp1.gif"/>
          <p:cNvPicPr>
            <a:picLocks noChangeAspect="1"/>
          </p:cNvPicPr>
          <p:nvPr/>
        </p:nvPicPr>
        <p:blipFill>
          <a:blip r:embed="rId4" cstate="print"/>
          <a:stretch>
            <a:fillRect/>
          </a:stretch>
        </p:blipFill>
        <p:spPr>
          <a:xfrm>
            <a:off x="4972050" y="11092087"/>
            <a:ext cx="4133850" cy="4133850"/>
          </a:xfrm>
          <a:prstGeom prst="rect">
            <a:avLst/>
          </a:prstGeom>
        </p:spPr>
      </p:pic>
      <p:sp>
        <p:nvSpPr>
          <p:cNvPr id="23" name="TextBox 22"/>
          <p:cNvSpPr txBox="1"/>
          <p:nvPr/>
        </p:nvSpPr>
        <p:spPr>
          <a:xfrm>
            <a:off x="954042" y="23491834"/>
            <a:ext cx="12369654" cy="76944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4400" b="1" u="sng" dirty="0" smtClean="0">
                <a:solidFill>
                  <a:schemeClr val="accent5">
                    <a:lumMod val="50000"/>
                  </a:schemeClr>
                </a:solidFill>
              </a:rPr>
              <a:t>The Case Study</a:t>
            </a:r>
            <a:endParaRPr lang="en-US" sz="4400" b="1" u="sng" dirty="0">
              <a:solidFill>
                <a:schemeClr val="accent5">
                  <a:lumMod val="50000"/>
                </a:schemeClr>
              </a:solidFill>
            </a:endParaRPr>
          </a:p>
        </p:txBody>
      </p:sp>
      <p:sp>
        <p:nvSpPr>
          <p:cNvPr id="24" name="TextBox 23"/>
          <p:cNvSpPr txBox="1"/>
          <p:nvPr/>
        </p:nvSpPr>
        <p:spPr>
          <a:xfrm>
            <a:off x="883123" y="24711663"/>
            <a:ext cx="12404385" cy="7551298"/>
          </a:xfrm>
          <a:prstGeom prst="rect">
            <a:avLst/>
          </a:prstGeom>
          <a:noFill/>
        </p:spPr>
        <p:txBody>
          <a:bodyPr wrap="square" rtlCol="0">
            <a:spAutoFit/>
          </a:bodyPr>
          <a:lstStyle/>
          <a:p>
            <a:pPr algn="ctr"/>
            <a:endParaRPr lang="en-US" sz="3200" dirty="0" smtClean="0">
              <a:solidFill>
                <a:schemeClr val="accent5">
                  <a:lumMod val="50000"/>
                </a:schemeClr>
              </a:solidFill>
              <a:latin typeface="Trebuchet MS" pitchFamily="34" charset="0"/>
            </a:endParaRPr>
          </a:p>
          <a:p>
            <a:pPr algn="ctr">
              <a:buFont typeface="Wingdings" pitchFamily="2" charset="2"/>
              <a:buChar char="q"/>
            </a:pPr>
            <a:endParaRPr lang="en-US" sz="3200" dirty="0" smtClean="0">
              <a:solidFill>
                <a:schemeClr val="accent5">
                  <a:lumMod val="50000"/>
                </a:schemeClr>
              </a:solidFill>
              <a:latin typeface="Trebuchet MS" pitchFamily="34" charset="0"/>
            </a:endParaRPr>
          </a:p>
          <a:p>
            <a:pPr>
              <a:buFont typeface="Wingdings" pitchFamily="2" charset="2"/>
              <a:buChar char="q"/>
            </a:pPr>
            <a:r>
              <a:rPr lang="en-US" sz="3200" dirty="0" smtClean="0">
                <a:solidFill>
                  <a:schemeClr val="accent5">
                    <a:lumMod val="50000"/>
                  </a:schemeClr>
                </a:solidFill>
                <a:latin typeface="Trebuchet MS" pitchFamily="34" charset="0"/>
              </a:rPr>
              <a:t>  Sally, an oncology nurse, is interested in learning more about </a:t>
            </a:r>
            <a:r>
              <a:rPr lang="en-US" sz="3200" dirty="0" smtClean="0">
                <a:solidFill>
                  <a:schemeClr val="accent5">
                    <a:lumMod val="50000"/>
                  </a:schemeClr>
                </a:solidFill>
                <a:latin typeface="Trebuchet MS" pitchFamily="34" charset="0"/>
              </a:rPr>
              <a:t>   </a:t>
            </a:r>
          </a:p>
          <a:p>
            <a:r>
              <a:rPr lang="en-US" sz="3200" dirty="0" smtClean="0">
                <a:solidFill>
                  <a:schemeClr val="accent5">
                    <a:lumMod val="50000"/>
                  </a:schemeClr>
                </a:solidFill>
                <a:latin typeface="Trebuchet MS" pitchFamily="34" charset="0"/>
              </a:rPr>
              <a:t>     genetics </a:t>
            </a:r>
            <a:r>
              <a:rPr lang="en-US" sz="3200" dirty="0" smtClean="0">
                <a:solidFill>
                  <a:schemeClr val="accent5">
                    <a:lumMod val="50000"/>
                  </a:schemeClr>
                </a:solidFill>
                <a:latin typeface="Trebuchet MS" pitchFamily="34" charset="0"/>
              </a:rPr>
              <a:t>and genomics and </a:t>
            </a:r>
            <a:r>
              <a:rPr lang="en-US" sz="3200" dirty="0" smtClean="0">
                <a:solidFill>
                  <a:schemeClr val="accent5">
                    <a:lumMod val="50000"/>
                  </a:schemeClr>
                </a:solidFill>
                <a:latin typeface="Trebuchet MS" pitchFamily="34" charset="0"/>
              </a:rPr>
              <a:t>its </a:t>
            </a:r>
            <a:r>
              <a:rPr lang="en-US" sz="3200" dirty="0" smtClean="0">
                <a:solidFill>
                  <a:schemeClr val="accent5">
                    <a:lumMod val="50000"/>
                  </a:schemeClr>
                </a:solidFill>
                <a:latin typeface="Trebuchet MS" pitchFamily="34" charset="0"/>
              </a:rPr>
              <a:t>relation to cancer care </a:t>
            </a:r>
          </a:p>
          <a:p>
            <a:endParaRPr lang="en-US" sz="3200" dirty="0" smtClean="0">
              <a:solidFill>
                <a:schemeClr val="accent5">
                  <a:lumMod val="50000"/>
                </a:schemeClr>
              </a:solidFill>
              <a:latin typeface="Trebuchet MS" pitchFamily="34" charset="0"/>
            </a:endParaRPr>
          </a:p>
          <a:p>
            <a:endParaRPr lang="en-US" sz="3200" dirty="0" smtClean="0">
              <a:solidFill>
                <a:schemeClr val="accent5">
                  <a:lumMod val="50000"/>
                </a:schemeClr>
              </a:solidFill>
              <a:latin typeface="Trebuchet MS" pitchFamily="34" charset="0"/>
            </a:endParaRPr>
          </a:p>
          <a:p>
            <a:r>
              <a:rPr lang="en-US" sz="3200" dirty="0" smtClean="0">
                <a:solidFill>
                  <a:schemeClr val="accent5">
                    <a:lumMod val="50000"/>
                  </a:schemeClr>
                </a:solidFill>
                <a:latin typeface="Trebuchet MS" pitchFamily="34" charset="0"/>
              </a:rPr>
              <a:t>   </a:t>
            </a:r>
            <a:endParaRPr lang="en-US" sz="3200" dirty="0" smtClean="0">
              <a:solidFill>
                <a:schemeClr val="accent5">
                  <a:lumMod val="50000"/>
                </a:schemeClr>
              </a:solidFill>
              <a:latin typeface="Trebuchet MS" pitchFamily="34" charset="0"/>
            </a:endParaRPr>
          </a:p>
          <a:p>
            <a:pPr>
              <a:buFont typeface="Wingdings" pitchFamily="2" charset="2"/>
              <a:buChar char="q"/>
            </a:pPr>
            <a:r>
              <a:rPr lang="en-US" sz="3200" dirty="0" smtClean="0">
                <a:solidFill>
                  <a:schemeClr val="accent5">
                    <a:lumMod val="50000"/>
                  </a:schemeClr>
                </a:solidFill>
                <a:latin typeface="Trebuchet MS" pitchFamily="34" charset="0"/>
              </a:rPr>
              <a:t>  What </a:t>
            </a:r>
            <a:r>
              <a:rPr lang="en-US" sz="3200" dirty="0" smtClean="0">
                <a:solidFill>
                  <a:schemeClr val="accent5">
                    <a:lumMod val="50000"/>
                  </a:schemeClr>
                </a:solidFill>
                <a:latin typeface="Trebuchet MS" pitchFamily="34" charset="0"/>
              </a:rPr>
              <a:t>educational program is best?</a:t>
            </a:r>
          </a:p>
          <a:p>
            <a:endParaRPr lang="en-US" sz="3200" dirty="0" smtClean="0">
              <a:solidFill>
                <a:schemeClr val="accent5">
                  <a:lumMod val="50000"/>
                </a:schemeClr>
              </a:solidFill>
              <a:latin typeface="Trebuchet MS" pitchFamily="34" charset="0"/>
            </a:endParaRPr>
          </a:p>
          <a:p>
            <a:r>
              <a:rPr lang="en-US" sz="3200" dirty="0" smtClean="0">
                <a:solidFill>
                  <a:schemeClr val="accent5">
                    <a:lumMod val="50000"/>
                  </a:schemeClr>
                </a:solidFill>
                <a:latin typeface="Trebuchet MS" pitchFamily="34" charset="0"/>
              </a:rPr>
              <a:t>  </a:t>
            </a:r>
          </a:p>
          <a:p>
            <a:r>
              <a:rPr lang="en-US" sz="3200" dirty="0" smtClean="0">
                <a:solidFill>
                  <a:schemeClr val="accent5">
                    <a:lumMod val="50000"/>
                  </a:schemeClr>
                </a:solidFill>
                <a:latin typeface="Trebuchet MS" pitchFamily="34" charset="0"/>
              </a:rPr>
              <a:t>  </a:t>
            </a:r>
            <a:endParaRPr lang="en-US" sz="3200" dirty="0" smtClean="0">
              <a:solidFill>
                <a:schemeClr val="accent5">
                  <a:lumMod val="50000"/>
                </a:schemeClr>
              </a:solidFill>
              <a:latin typeface="Trebuchet MS" pitchFamily="34" charset="0"/>
            </a:endParaRPr>
          </a:p>
          <a:p>
            <a:pPr>
              <a:buFont typeface="Wingdings" pitchFamily="2" charset="2"/>
              <a:buChar char="q"/>
            </a:pPr>
            <a:endParaRPr lang="en-US" sz="3200" dirty="0" smtClean="0">
              <a:solidFill>
                <a:schemeClr val="accent5">
                  <a:lumMod val="50000"/>
                </a:schemeClr>
              </a:solidFill>
              <a:latin typeface="Trebuchet MS" pitchFamily="34" charset="0"/>
            </a:endParaRPr>
          </a:p>
          <a:p>
            <a:pPr>
              <a:buFont typeface="Wingdings" pitchFamily="2" charset="2"/>
              <a:buChar char="q"/>
            </a:pPr>
            <a:r>
              <a:rPr lang="en-US" sz="3200" dirty="0" smtClean="0">
                <a:solidFill>
                  <a:schemeClr val="accent5">
                    <a:lumMod val="50000"/>
                  </a:schemeClr>
                </a:solidFill>
                <a:latin typeface="Trebuchet MS" pitchFamily="34" charset="0"/>
              </a:rPr>
              <a:t>How </a:t>
            </a:r>
            <a:r>
              <a:rPr lang="en-US" sz="3200" dirty="0" smtClean="0">
                <a:solidFill>
                  <a:schemeClr val="accent5">
                    <a:lumMod val="50000"/>
                  </a:schemeClr>
                </a:solidFill>
                <a:latin typeface="Trebuchet MS" pitchFamily="34" charset="0"/>
              </a:rPr>
              <a:t>can this knowledge be integrated into cancer care?</a:t>
            </a:r>
          </a:p>
          <a:p>
            <a:pPr algn="ctr"/>
            <a:endParaRPr lang="en-US" sz="2290" dirty="0" smtClean="0">
              <a:solidFill>
                <a:schemeClr val="accent5">
                  <a:lumMod val="50000"/>
                </a:schemeClr>
              </a:solidFill>
              <a:latin typeface="Trebuchet MS" pitchFamily="34" charset="0"/>
            </a:endParaRPr>
          </a:p>
          <a:p>
            <a:pPr algn="ctr"/>
            <a:endParaRPr lang="en-US" sz="2290" dirty="0" smtClean="0">
              <a:solidFill>
                <a:schemeClr val="accent5">
                  <a:lumMod val="50000"/>
                </a:schemeClr>
              </a:solidFill>
              <a:latin typeface="Trebuchet MS" pitchFamily="34" charset="0"/>
            </a:endParaRPr>
          </a:p>
          <a:p>
            <a:pPr algn="ctr"/>
            <a:endParaRPr lang="en-US" sz="2290" dirty="0">
              <a:solidFill>
                <a:schemeClr val="accent5">
                  <a:lumMod val="50000"/>
                </a:schemeClr>
              </a:solidFill>
              <a:latin typeface="Trebuchet MS" pitchFamily="34" charset="0"/>
            </a:endParaRPr>
          </a:p>
        </p:txBody>
      </p:sp>
      <p:pic>
        <p:nvPicPr>
          <p:cNvPr id="26" name="Picture 25" descr="nurse-avatar.png"/>
          <p:cNvPicPr>
            <a:picLocks noChangeAspect="1"/>
          </p:cNvPicPr>
          <p:nvPr/>
        </p:nvPicPr>
        <p:blipFill>
          <a:blip r:embed="rId5" cstate="print"/>
          <a:stretch>
            <a:fillRect/>
          </a:stretch>
        </p:blipFill>
        <p:spPr>
          <a:xfrm>
            <a:off x="9620251" y="26971810"/>
            <a:ext cx="2381250" cy="3146240"/>
          </a:xfrm>
          <a:prstGeom prst="rect">
            <a:avLst/>
          </a:prstGeom>
        </p:spPr>
      </p:pic>
      <p:sp>
        <p:nvSpPr>
          <p:cNvPr id="27" name="TextBox 26"/>
          <p:cNvSpPr txBox="1"/>
          <p:nvPr/>
        </p:nvSpPr>
        <p:spPr>
          <a:xfrm>
            <a:off x="13891420" y="6428178"/>
            <a:ext cx="12433296" cy="76944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4400" b="1" u="sng" dirty="0" smtClean="0">
                <a:solidFill>
                  <a:schemeClr val="accent5">
                    <a:lumMod val="50000"/>
                  </a:schemeClr>
                </a:solidFill>
              </a:rPr>
              <a:t>The Focused Question</a:t>
            </a:r>
            <a:endParaRPr lang="en-US" sz="4400" b="1" u="sng" dirty="0">
              <a:solidFill>
                <a:schemeClr val="accent5">
                  <a:lumMod val="50000"/>
                </a:schemeClr>
              </a:solidFill>
            </a:endParaRPr>
          </a:p>
        </p:txBody>
      </p:sp>
      <p:sp>
        <p:nvSpPr>
          <p:cNvPr id="29" name="TextBox 28"/>
          <p:cNvSpPr txBox="1"/>
          <p:nvPr/>
        </p:nvSpPr>
        <p:spPr>
          <a:xfrm>
            <a:off x="13974897" y="7138870"/>
            <a:ext cx="12433296" cy="3046988"/>
          </a:xfrm>
          <a:prstGeom prst="rect">
            <a:avLst/>
          </a:prstGeom>
          <a:noFill/>
        </p:spPr>
        <p:txBody>
          <a:bodyPr wrap="square" rtlCol="0">
            <a:spAutoFit/>
          </a:bodyPr>
          <a:lstStyle/>
          <a:p>
            <a:pPr algn="ctr">
              <a:buNone/>
            </a:pPr>
            <a:endParaRPr lang="en-US" sz="3200" dirty="0" smtClean="0">
              <a:solidFill>
                <a:schemeClr val="accent5">
                  <a:lumMod val="50000"/>
                </a:schemeClr>
              </a:solidFill>
              <a:latin typeface="Trebuchet MS" pitchFamily="34" charset="0"/>
              <a:ea typeface="Futura" charset="0"/>
              <a:cs typeface="Futura" charset="0"/>
              <a:sym typeface="Futura" charset="0"/>
            </a:endParaRPr>
          </a:p>
          <a:p>
            <a:pPr algn="ctr">
              <a:buNone/>
            </a:pPr>
            <a:endParaRPr lang="en-US" sz="3200" dirty="0" smtClean="0">
              <a:solidFill>
                <a:schemeClr val="accent5">
                  <a:lumMod val="50000"/>
                </a:schemeClr>
              </a:solidFill>
              <a:latin typeface="Trebuchet MS" pitchFamily="34" charset="0"/>
              <a:ea typeface="Futura" charset="0"/>
              <a:cs typeface="Futura" charset="0"/>
              <a:sym typeface="Futura" charset="0"/>
            </a:endParaRPr>
          </a:p>
          <a:p>
            <a:pPr algn="ctr">
              <a:buNone/>
            </a:pPr>
            <a:r>
              <a:rPr lang="en-US" sz="3200" dirty="0" smtClean="0">
                <a:solidFill>
                  <a:schemeClr val="accent5">
                    <a:lumMod val="50000"/>
                  </a:schemeClr>
                </a:solidFill>
                <a:latin typeface="Trebuchet MS" pitchFamily="34" charset="0"/>
                <a:ea typeface="Futura" charset="0"/>
                <a:cs typeface="Futura" charset="0"/>
                <a:sym typeface="Futura" charset="0"/>
              </a:rPr>
              <a:t>With what educational program can oncology nurses be provided to effectively implement knowledge of genetics and genomics, and how will it be utilized in the diagnosis, treatment, and prevention of cancer to improve client outcomes?</a:t>
            </a:r>
            <a:endParaRPr lang="en-US" sz="3200" dirty="0">
              <a:solidFill>
                <a:schemeClr val="accent5">
                  <a:lumMod val="50000"/>
                </a:schemeClr>
              </a:solidFill>
              <a:latin typeface="Trebuchet MS" pitchFamily="34" charset="0"/>
            </a:endParaRPr>
          </a:p>
        </p:txBody>
      </p:sp>
      <p:graphicFrame>
        <p:nvGraphicFramePr>
          <p:cNvPr id="30" name="Table 29"/>
          <p:cNvGraphicFramePr>
            <a:graphicFrameLocks noGrp="1"/>
          </p:cNvGraphicFramePr>
          <p:nvPr/>
        </p:nvGraphicFramePr>
        <p:xfrm>
          <a:off x="14563337" y="20414381"/>
          <a:ext cx="11325614" cy="7693787"/>
        </p:xfrm>
        <a:graphic>
          <a:graphicData uri="http://schemas.openxmlformats.org/drawingml/2006/table">
            <a:tbl>
              <a:tblPr firstRow="1" bandRow="1">
                <a:tableStyleId>{5C22544A-7EE6-4342-B048-85BDC9FD1C3A}</a:tableStyleId>
              </a:tblPr>
              <a:tblGrid>
                <a:gridCol w="5662807"/>
                <a:gridCol w="5662807"/>
              </a:tblGrid>
              <a:tr h="370840">
                <a:tc>
                  <a:txBody>
                    <a:bodyPr/>
                    <a:lstStyle/>
                    <a:p>
                      <a:endParaRPr lang="en-US" dirty="0">
                        <a:solidFill>
                          <a:schemeClr val="accent5">
                            <a:lumMod val="50000"/>
                          </a:schemeClr>
                        </a:solidFill>
                      </a:endParaRPr>
                    </a:p>
                  </a:txBody>
                  <a:tcPr>
                    <a:solidFill>
                      <a:schemeClr val="accent5">
                        <a:lumMod val="50000"/>
                      </a:schemeClr>
                    </a:solidFill>
                  </a:tcPr>
                </a:tc>
                <a:tc>
                  <a:txBody>
                    <a:bodyPr/>
                    <a:lstStyle/>
                    <a:p>
                      <a:endParaRPr lang="en-US" dirty="0">
                        <a:solidFill>
                          <a:schemeClr val="accent5">
                            <a:lumMod val="50000"/>
                          </a:schemeClr>
                        </a:solidFill>
                      </a:endParaRPr>
                    </a:p>
                  </a:txBody>
                  <a:tcPr>
                    <a:solidFill>
                      <a:schemeClr val="accent5">
                        <a:lumMod val="50000"/>
                      </a:schemeClr>
                    </a:solidFill>
                  </a:tcPr>
                </a:tc>
              </a:tr>
              <a:tr h="370840">
                <a:tc>
                  <a:txBody>
                    <a:bodyPr/>
                    <a:lstStyle/>
                    <a:p>
                      <a:pPr algn="ctr"/>
                      <a:r>
                        <a:rPr lang="en-US" sz="3200" dirty="0" smtClean="0">
                          <a:solidFill>
                            <a:schemeClr val="accent5">
                              <a:lumMod val="50000"/>
                            </a:schemeClr>
                          </a:solidFill>
                        </a:rPr>
                        <a:t>Problem</a:t>
                      </a:r>
                      <a:endParaRPr lang="en-US" sz="3200" dirty="0">
                        <a:solidFill>
                          <a:schemeClr val="accent5">
                            <a:lumMod val="50000"/>
                          </a:schemeClr>
                        </a:solidFill>
                      </a:endParaRPr>
                    </a:p>
                  </a:txBody>
                  <a:tcPr>
                    <a:solidFill>
                      <a:schemeClr val="accent5">
                        <a:lumMod val="60000"/>
                        <a:lumOff val="40000"/>
                      </a:schemeClr>
                    </a:solidFill>
                  </a:tcPr>
                </a:tc>
                <a:tc>
                  <a:txBody>
                    <a:bodyPr/>
                    <a:lstStyle/>
                    <a:p>
                      <a:pPr algn="ctr"/>
                      <a:r>
                        <a:rPr lang="en-US" sz="3200" dirty="0" smtClean="0">
                          <a:solidFill>
                            <a:schemeClr val="accent5">
                              <a:lumMod val="50000"/>
                            </a:schemeClr>
                          </a:solidFill>
                        </a:rPr>
                        <a:t>Lack of genetics/genomics knowledge</a:t>
                      </a:r>
                      <a:endParaRPr lang="en-US" sz="3200" dirty="0">
                        <a:solidFill>
                          <a:schemeClr val="accent5">
                            <a:lumMod val="50000"/>
                          </a:schemeClr>
                        </a:solidFill>
                      </a:endParaRPr>
                    </a:p>
                  </a:txBody>
                  <a:tcPr>
                    <a:solidFill>
                      <a:schemeClr val="accent5">
                        <a:lumMod val="60000"/>
                        <a:lumOff val="40000"/>
                      </a:schemeClr>
                    </a:solidFill>
                  </a:tcPr>
                </a:tc>
              </a:tr>
              <a:tr h="370840">
                <a:tc>
                  <a:txBody>
                    <a:bodyPr/>
                    <a:lstStyle/>
                    <a:p>
                      <a:pPr algn="ctr"/>
                      <a:r>
                        <a:rPr lang="en-US" sz="3200" dirty="0" smtClean="0">
                          <a:solidFill>
                            <a:schemeClr val="accent5">
                              <a:lumMod val="50000"/>
                            </a:schemeClr>
                          </a:solidFill>
                        </a:rPr>
                        <a:t>Patient/Demographic</a:t>
                      </a:r>
                      <a:endParaRPr lang="en-US" sz="3200" dirty="0">
                        <a:solidFill>
                          <a:schemeClr val="accent5">
                            <a:lumMod val="50000"/>
                          </a:schemeClr>
                        </a:solidFill>
                      </a:endParaRPr>
                    </a:p>
                  </a:txBody>
                  <a:tcPr>
                    <a:solidFill>
                      <a:schemeClr val="accent5">
                        <a:lumMod val="60000"/>
                        <a:lumOff val="40000"/>
                      </a:schemeClr>
                    </a:solidFill>
                  </a:tcPr>
                </a:tc>
                <a:tc>
                  <a:txBody>
                    <a:bodyPr/>
                    <a:lstStyle/>
                    <a:p>
                      <a:pPr algn="ctr"/>
                      <a:r>
                        <a:rPr lang="en-US" sz="3200" dirty="0" smtClean="0">
                          <a:solidFill>
                            <a:schemeClr val="accent5">
                              <a:lumMod val="50000"/>
                            </a:schemeClr>
                          </a:solidFill>
                        </a:rPr>
                        <a:t>Oncology nurses</a:t>
                      </a:r>
                      <a:endParaRPr lang="en-US" sz="3200" dirty="0">
                        <a:solidFill>
                          <a:schemeClr val="accent5">
                            <a:lumMod val="50000"/>
                          </a:schemeClr>
                        </a:solidFill>
                      </a:endParaRPr>
                    </a:p>
                  </a:txBody>
                  <a:tcPr>
                    <a:solidFill>
                      <a:schemeClr val="accent5">
                        <a:lumMod val="60000"/>
                        <a:lumOff val="40000"/>
                      </a:schemeClr>
                    </a:solidFill>
                  </a:tcPr>
                </a:tc>
              </a:tr>
              <a:tr h="370840">
                <a:tc>
                  <a:txBody>
                    <a:bodyPr/>
                    <a:lstStyle/>
                    <a:p>
                      <a:pPr algn="ctr"/>
                      <a:r>
                        <a:rPr lang="en-US" sz="3200" dirty="0" smtClean="0">
                          <a:solidFill>
                            <a:schemeClr val="accent5">
                              <a:lumMod val="50000"/>
                            </a:schemeClr>
                          </a:solidFill>
                        </a:rPr>
                        <a:t>Action</a:t>
                      </a:r>
                      <a:endParaRPr lang="en-US" sz="3200" dirty="0">
                        <a:solidFill>
                          <a:schemeClr val="accent5">
                            <a:lumMod val="50000"/>
                          </a:schemeClr>
                        </a:solidFill>
                      </a:endParaRPr>
                    </a:p>
                  </a:txBody>
                  <a:tcPr>
                    <a:solidFill>
                      <a:schemeClr val="accent5">
                        <a:lumMod val="60000"/>
                        <a:lumOff val="40000"/>
                      </a:schemeClr>
                    </a:solidFill>
                  </a:tcPr>
                </a:tc>
                <a:tc>
                  <a:txBody>
                    <a:bodyPr/>
                    <a:lstStyle/>
                    <a:p>
                      <a:pPr algn="ctr"/>
                      <a:r>
                        <a:rPr lang="en-US" sz="3200" dirty="0" smtClean="0">
                          <a:solidFill>
                            <a:schemeClr val="accent5">
                              <a:lumMod val="50000"/>
                            </a:schemeClr>
                          </a:solidFill>
                        </a:rPr>
                        <a:t>Implementation of genetics/genomics cancer education program</a:t>
                      </a:r>
                      <a:endParaRPr lang="en-US" sz="3200" dirty="0">
                        <a:solidFill>
                          <a:schemeClr val="accent5">
                            <a:lumMod val="50000"/>
                          </a:schemeClr>
                        </a:solidFill>
                      </a:endParaRPr>
                    </a:p>
                  </a:txBody>
                  <a:tcPr>
                    <a:solidFill>
                      <a:schemeClr val="accent5">
                        <a:lumMod val="60000"/>
                        <a:lumOff val="40000"/>
                      </a:schemeClr>
                    </a:solidFill>
                  </a:tcPr>
                </a:tc>
              </a:tr>
              <a:tr h="370840">
                <a:tc>
                  <a:txBody>
                    <a:bodyPr/>
                    <a:lstStyle/>
                    <a:p>
                      <a:pPr algn="ctr"/>
                      <a:r>
                        <a:rPr lang="en-US" sz="3200" dirty="0" smtClean="0">
                          <a:solidFill>
                            <a:schemeClr val="accent5">
                              <a:lumMod val="50000"/>
                            </a:schemeClr>
                          </a:solidFill>
                        </a:rPr>
                        <a:t>Alternative</a:t>
                      </a:r>
                      <a:endParaRPr lang="en-US" sz="3200" dirty="0">
                        <a:solidFill>
                          <a:schemeClr val="accent5">
                            <a:lumMod val="50000"/>
                          </a:schemeClr>
                        </a:solidFill>
                      </a:endParaRPr>
                    </a:p>
                  </a:txBody>
                  <a:tcPr>
                    <a:solidFill>
                      <a:schemeClr val="accent5">
                        <a:lumMod val="60000"/>
                        <a:lumOff val="40000"/>
                      </a:schemeClr>
                    </a:solidFill>
                  </a:tcPr>
                </a:tc>
                <a:tc>
                  <a:txBody>
                    <a:bodyPr/>
                    <a:lstStyle/>
                    <a:p>
                      <a:pPr algn="ctr"/>
                      <a:r>
                        <a:rPr lang="en-US" sz="3200" dirty="0" smtClean="0">
                          <a:solidFill>
                            <a:schemeClr val="accent5">
                              <a:lumMod val="50000"/>
                            </a:schemeClr>
                          </a:solidFill>
                        </a:rPr>
                        <a:t>None identified</a:t>
                      </a:r>
                      <a:endParaRPr lang="en-US" sz="3200" dirty="0">
                        <a:solidFill>
                          <a:schemeClr val="accent5">
                            <a:lumMod val="50000"/>
                          </a:schemeClr>
                        </a:solidFill>
                      </a:endParaRPr>
                    </a:p>
                  </a:txBody>
                  <a:tcPr>
                    <a:solidFill>
                      <a:schemeClr val="accent5">
                        <a:lumMod val="60000"/>
                        <a:lumOff val="40000"/>
                      </a:schemeClr>
                    </a:solidFill>
                  </a:tcPr>
                </a:tc>
              </a:tr>
              <a:tr h="370840">
                <a:tc>
                  <a:txBody>
                    <a:bodyPr/>
                    <a:lstStyle/>
                    <a:p>
                      <a:pPr algn="ctr"/>
                      <a:r>
                        <a:rPr lang="en-US" sz="3200" dirty="0" smtClean="0">
                          <a:solidFill>
                            <a:schemeClr val="accent5">
                              <a:lumMod val="50000"/>
                            </a:schemeClr>
                          </a:solidFill>
                        </a:rPr>
                        <a:t>Result</a:t>
                      </a:r>
                      <a:endParaRPr lang="en-US" sz="3200" dirty="0">
                        <a:solidFill>
                          <a:schemeClr val="accent5">
                            <a:lumMod val="50000"/>
                          </a:schemeClr>
                        </a:solidFill>
                      </a:endParaRPr>
                    </a:p>
                  </a:txBody>
                  <a:tcPr>
                    <a:solidFill>
                      <a:schemeClr val="accent5">
                        <a:lumMod val="60000"/>
                        <a:lumOff val="40000"/>
                      </a:schemeClr>
                    </a:solidFill>
                  </a:tcPr>
                </a:tc>
                <a:tc>
                  <a:txBody>
                    <a:bodyPr/>
                    <a:lstStyle/>
                    <a:p>
                      <a:pPr algn="ctr"/>
                      <a:r>
                        <a:rPr lang="en-US" sz="3200" dirty="0" smtClean="0">
                          <a:solidFill>
                            <a:schemeClr val="accent5">
                              <a:lumMod val="50000"/>
                            </a:schemeClr>
                          </a:solidFill>
                        </a:rPr>
                        <a:t>Improved patient outcomes,</a:t>
                      </a:r>
                      <a:r>
                        <a:rPr lang="en-US" sz="3200" baseline="0" dirty="0" smtClean="0">
                          <a:solidFill>
                            <a:schemeClr val="accent5">
                              <a:lumMod val="50000"/>
                            </a:schemeClr>
                          </a:solidFill>
                        </a:rPr>
                        <a:t> higher cancer prevention and success rates, early diagnosis and treatment rates</a:t>
                      </a:r>
                      <a:endParaRPr lang="en-US" sz="3200" dirty="0">
                        <a:solidFill>
                          <a:schemeClr val="accent5">
                            <a:lumMod val="50000"/>
                          </a:schemeClr>
                        </a:solidFill>
                      </a:endParaRPr>
                    </a:p>
                  </a:txBody>
                  <a:tcPr>
                    <a:solidFill>
                      <a:schemeClr val="accent5">
                        <a:lumMod val="60000"/>
                        <a:lumOff val="40000"/>
                      </a:schemeClr>
                    </a:solidFill>
                  </a:tcPr>
                </a:tc>
              </a:tr>
              <a:tr h="370840">
                <a:tc>
                  <a:txBody>
                    <a:bodyPr/>
                    <a:lstStyle/>
                    <a:p>
                      <a:pPr algn="ctr"/>
                      <a:r>
                        <a:rPr lang="en-US" sz="3200" dirty="0" smtClean="0">
                          <a:solidFill>
                            <a:schemeClr val="accent5">
                              <a:lumMod val="50000"/>
                            </a:schemeClr>
                          </a:solidFill>
                        </a:rPr>
                        <a:t>Evidence</a:t>
                      </a:r>
                      <a:endParaRPr lang="en-US" sz="3200" dirty="0">
                        <a:solidFill>
                          <a:schemeClr val="accent5">
                            <a:lumMod val="50000"/>
                          </a:schemeClr>
                        </a:solidFill>
                      </a:endParaRPr>
                    </a:p>
                  </a:txBody>
                  <a:tcPr>
                    <a:solidFill>
                      <a:schemeClr val="accent5">
                        <a:lumMod val="60000"/>
                        <a:lumOff val="40000"/>
                      </a:schemeClr>
                    </a:solidFill>
                  </a:tcPr>
                </a:tc>
                <a:tc>
                  <a:txBody>
                    <a:bodyPr/>
                    <a:lstStyle/>
                    <a:p>
                      <a:pPr algn="ctr"/>
                      <a:r>
                        <a:rPr lang="en-US" sz="3200" dirty="0" smtClean="0">
                          <a:solidFill>
                            <a:schemeClr val="accent5">
                              <a:lumMod val="50000"/>
                            </a:schemeClr>
                          </a:solidFill>
                        </a:rPr>
                        <a:t>Highest available</a:t>
                      </a:r>
                      <a:endParaRPr lang="en-US" sz="3200" dirty="0">
                        <a:solidFill>
                          <a:schemeClr val="accent5">
                            <a:lumMod val="50000"/>
                          </a:schemeClr>
                        </a:solidFill>
                      </a:endParaRPr>
                    </a:p>
                  </a:txBody>
                  <a:tcPr>
                    <a:solidFill>
                      <a:schemeClr val="accent5">
                        <a:lumMod val="60000"/>
                        <a:lumOff val="40000"/>
                      </a:schemeClr>
                    </a:solidFill>
                  </a:tcPr>
                </a:tc>
              </a:tr>
            </a:tbl>
          </a:graphicData>
        </a:graphic>
      </p:graphicFrame>
      <p:sp>
        <p:nvSpPr>
          <p:cNvPr id="31" name="TextBox 30"/>
          <p:cNvSpPr txBox="1"/>
          <p:nvPr/>
        </p:nvSpPr>
        <p:spPr>
          <a:xfrm>
            <a:off x="13898697" y="31362265"/>
            <a:ext cx="12349819" cy="6001643"/>
          </a:xfrm>
          <a:prstGeom prst="rect">
            <a:avLst/>
          </a:prstGeom>
          <a:noFill/>
        </p:spPr>
        <p:txBody>
          <a:bodyPr wrap="square" rtlCol="0">
            <a:spAutoFit/>
          </a:bodyPr>
          <a:lstStyle/>
          <a:p>
            <a:r>
              <a:rPr lang="en-US" sz="3200" dirty="0" smtClean="0">
                <a:solidFill>
                  <a:schemeClr val="accent5">
                    <a:lumMod val="50000"/>
                  </a:schemeClr>
                </a:solidFill>
                <a:latin typeface="Trebuchet MS" pitchFamily="34" charset="0"/>
              </a:rPr>
              <a:t> </a:t>
            </a:r>
          </a:p>
          <a:p>
            <a:pPr>
              <a:buFont typeface="Wingdings" pitchFamily="2" charset="2"/>
              <a:buChar char="q"/>
            </a:pPr>
            <a:r>
              <a:rPr lang="en-US" sz="3200" dirty="0" smtClean="0">
                <a:solidFill>
                  <a:schemeClr val="accent5">
                    <a:lumMod val="50000"/>
                  </a:schemeClr>
                </a:solidFill>
                <a:latin typeface="Trebuchet MS" pitchFamily="34" charset="0"/>
              </a:rPr>
              <a:t>  Two </a:t>
            </a:r>
            <a:r>
              <a:rPr lang="en-US" sz="3200" dirty="0" smtClean="0">
                <a:solidFill>
                  <a:schemeClr val="accent5">
                    <a:lumMod val="50000"/>
                  </a:schemeClr>
                </a:solidFill>
                <a:latin typeface="Trebuchet MS" pitchFamily="34" charset="0"/>
              </a:rPr>
              <a:t>qualitative studies were found that were relevant to the </a:t>
            </a:r>
          </a:p>
          <a:p>
            <a:r>
              <a:rPr lang="en-US" sz="3200" dirty="0" smtClean="0">
                <a:solidFill>
                  <a:schemeClr val="accent5">
                    <a:lumMod val="50000"/>
                  </a:schemeClr>
                </a:solidFill>
                <a:latin typeface="Trebuchet MS" pitchFamily="34" charset="0"/>
              </a:rPr>
              <a:t>     focused question.</a:t>
            </a:r>
          </a:p>
          <a:p>
            <a:pPr>
              <a:buFont typeface="Wingdings" pitchFamily="2" charset="2"/>
              <a:buChar char="§"/>
            </a:pPr>
            <a:endParaRPr lang="en-US" sz="3200" dirty="0" smtClean="0">
              <a:solidFill>
                <a:schemeClr val="accent5">
                  <a:lumMod val="50000"/>
                </a:schemeClr>
              </a:solidFill>
              <a:latin typeface="Trebuchet MS" pitchFamily="34" charset="0"/>
            </a:endParaRPr>
          </a:p>
          <a:p>
            <a:pPr>
              <a:buFont typeface="Wingdings" pitchFamily="2" charset="2"/>
              <a:buChar char="q"/>
            </a:pPr>
            <a:r>
              <a:rPr lang="en-US" sz="3200" dirty="0" smtClean="0">
                <a:solidFill>
                  <a:schemeClr val="accent5">
                    <a:lumMod val="50000"/>
                  </a:schemeClr>
                </a:solidFill>
                <a:latin typeface="Trebuchet MS" pitchFamily="34" charset="0"/>
              </a:rPr>
              <a:t>  No quantitative studies were found that related to the focused      </a:t>
            </a:r>
          </a:p>
          <a:p>
            <a:r>
              <a:rPr lang="en-US" sz="3200" dirty="0" smtClean="0">
                <a:solidFill>
                  <a:schemeClr val="accent5">
                    <a:lumMod val="50000"/>
                  </a:schemeClr>
                </a:solidFill>
                <a:latin typeface="Trebuchet MS" pitchFamily="34" charset="0"/>
              </a:rPr>
              <a:t>     question. </a:t>
            </a:r>
          </a:p>
          <a:p>
            <a:pPr>
              <a:buFont typeface="Wingdings" pitchFamily="2" charset="2"/>
              <a:buChar char="§"/>
            </a:pPr>
            <a:endParaRPr lang="en-US" sz="3200" dirty="0" smtClean="0">
              <a:solidFill>
                <a:schemeClr val="accent5">
                  <a:lumMod val="50000"/>
                </a:schemeClr>
              </a:solidFill>
              <a:latin typeface="Trebuchet MS" pitchFamily="34" charset="0"/>
            </a:endParaRPr>
          </a:p>
          <a:p>
            <a:pPr>
              <a:buFont typeface="Wingdings" pitchFamily="2" charset="2"/>
              <a:buChar char="q"/>
            </a:pPr>
            <a:r>
              <a:rPr lang="en-US" sz="3200" dirty="0" smtClean="0">
                <a:solidFill>
                  <a:schemeClr val="accent5">
                    <a:lumMod val="50000"/>
                  </a:schemeClr>
                </a:solidFill>
                <a:latin typeface="Trebuchet MS" pitchFamily="34" charset="0"/>
              </a:rPr>
              <a:t>  The search did not reveal a meta-analysis or systematic review </a:t>
            </a:r>
          </a:p>
          <a:p>
            <a:r>
              <a:rPr lang="en-US" sz="3200" dirty="0" smtClean="0">
                <a:solidFill>
                  <a:schemeClr val="accent5">
                    <a:lumMod val="50000"/>
                  </a:schemeClr>
                </a:solidFill>
                <a:latin typeface="Trebuchet MS" pitchFamily="34" charset="0"/>
              </a:rPr>
              <a:t>     related to the focused question. </a:t>
            </a:r>
          </a:p>
          <a:p>
            <a:pPr>
              <a:buFont typeface="Wingdings" pitchFamily="2" charset="2"/>
              <a:buChar char="§"/>
            </a:pPr>
            <a:endParaRPr lang="en-US" sz="3200" dirty="0" smtClean="0">
              <a:solidFill>
                <a:schemeClr val="accent5">
                  <a:lumMod val="50000"/>
                </a:schemeClr>
              </a:solidFill>
              <a:latin typeface="Trebuchet MS" pitchFamily="34" charset="0"/>
            </a:endParaRPr>
          </a:p>
          <a:p>
            <a:pPr>
              <a:buFont typeface="Wingdings" pitchFamily="2" charset="2"/>
              <a:buChar char="q"/>
            </a:pPr>
            <a:r>
              <a:rPr lang="en-US" sz="3200" dirty="0" smtClean="0">
                <a:solidFill>
                  <a:schemeClr val="accent5">
                    <a:lumMod val="50000"/>
                  </a:schemeClr>
                </a:solidFill>
                <a:latin typeface="Trebuchet MS" pitchFamily="34" charset="0"/>
              </a:rPr>
              <a:t>  Overall, the team found a limited amount, but trustworthy </a:t>
            </a:r>
          </a:p>
          <a:p>
            <a:r>
              <a:rPr lang="en-US" sz="3200" dirty="0" smtClean="0">
                <a:solidFill>
                  <a:schemeClr val="accent5">
                    <a:lumMod val="50000"/>
                  </a:schemeClr>
                </a:solidFill>
                <a:latin typeface="Trebuchet MS" pitchFamily="34" charset="0"/>
              </a:rPr>
              <a:t>     evidence relevant to the focused question. </a:t>
            </a:r>
            <a:endParaRPr lang="en-US" sz="3200" dirty="0">
              <a:solidFill>
                <a:schemeClr val="accent5">
                  <a:lumMod val="50000"/>
                </a:schemeClr>
              </a:solidFill>
              <a:latin typeface="Trebuchet MS" pitchFamily="34" charset="0"/>
            </a:endParaRPr>
          </a:p>
        </p:txBody>
      </p:sp>
      <p:sp>
        <p:nvSpPr>
          <p:cNvPr id="32" name="TextBox 31"/>
          <p:cNvSpPr txBox="1"/>
          <p:nvPr/>
        </p:nvSpPr>
        <p:spPr>
          <a:xfrm>
            <a:off x="26959942" y="28730775"/>
            <a:ext cx="12440078" cy="5693866"/>
          </a:xfrm>
          <a:prstGeom prst="rect">
            <a:avLst/>
          </a:prstGeom>
          <a:noFill/>
        </p:spPr>
        <p:txBody>
          <a:bodyPr wrap="square" rtlCol="0">
            <a:spAutoFit/>
          </a:bodyPr>
          <a:lstStyle/>
          <a:p>
            <a:r>
              <a:rPr lang="en-US" sz="2800" dirty="0" smtClean="0">
                <a:solidFill>
                  <a:schemeClr val="accent5">
                    <a:lumMod val="50000"/>
                  </a:schemeClr>
                </a:solidFill>
                <a:latin typeface="Trebuchet MS" pitchFamily="34" charset="0"/>
                <a:ea typeface="Futura" charset="0"/>
                <a:cs typeface="Futura" charset="0"/>
                <a:sym typeface="Futura" charset="0"/>
              </a:rPr>
              <a:t>  </a:t>
            </a:r>
            <a:endParaRPr lang="en-US" sz="2800" dirty="0" smtClean="0">
              <a:solidFill>
                <a:schemeClr val="accent5">
                  <a:lumMod val="50000"/>
                </a:schemeClr>
              </a:solidFill>
              <a:latin typeface="Trebuchet MS" pitchFamily="34" charset="0"/>
              <a:ea typeface="Futura" charset="0"/>
              <a:cs typeface="Futura" charset="0"/>
              <a:sym typeface="Futura" charset="0"/>
            </a:endParaRPr>
          </a:p>
          <a:p>
            <a:pPr>
              <a:buFont typeface="Wingdings" pitchFamily="2" charset="2"/>
              <a:buChar char="q"/>
            </a:pPr>
            <a:r>
              <a:rPr lang="en-US" sz="2800" dirty="0" smtClean="0">
                <a:solidFill>
                  <a:schemeClr val="accent5">
                    <a:lumMod val="50000"/>
                  </a:schemeClr>
                </a:solidFill>
                <a:latin typeface="Trebuchet MS" pitchFamily="34" charset="0"/>
                <a:ea typeface="Futura" charset="0"/>
                <a:cs typeface="Futura" charset="0"/>
                <a:sym typeface="Futura" charset="0"/>
              </a:rPr>
              <a:t>  In </a:t>
            </a:r>
            <a:r>
              <a:rPr lang="en-US" sz="2800" dirty="0" smtClean="0">
                <a:solidFill>
                  <a:schemeClr val="accent5">
                    <a:lumMod val="50000"/>
                  </a:schemeClr>
                </a:solidFill>
                <a:latin typeface="Trebuchet MS" pitchFamily="34" charset="0"/>
                <a:ea typeface="Futura" charset="0"/>
                <a:cs typeface="Futura" charset="0"/>
                <a:sym typeface="Futura" charset="0"/>
              </a:rPr>
              <a:t>conclusion, the team found that there is a lack of knowledge with regards to genetics and genomics in nursing.</a:t>
            </a:r>
          </a:p>
          <a:p>
            <a:pPr>
              <a:buFont typeface="Wingdings" pitchFamily="2" charset="2"/>
              <a:buChar char="§"/>
            </a:pPr>
            <a:endParaRPr lang="en-US" sz="2800" dirty="0" smtClean="0">
              <a:solidFill>
                <a:schemeClr val="accent5">
                  <a:lumMod val="50000"/>
                </a:schemeClr>
              </a:solidFill>
              <a:latin typeface="Trebuchet MS" pitchFamily="34" charset="0"/>
              <a:ea typeface="ヒラギノ角ゴ ProN W3" charset="0"/>
              <a:cs typeface="ヒラギノ角ゴ ProN W3" charset="0"/>
              <a:sym typeface="Futura" charset="0"/>
            </a:endParaRPr>
          </a:p>
          <a:p>
            <a:pPr>
              <a:buFont typeface="Wingdings" pitchFamily="2" charset="2"/>
              <a:buChar char="q"/>
            </a:pPr>
            <a:r>
              <a:rPr lang="en-US" sz="2800" dirty="0" smtClean="0">
                <a:solidFill>
                  <a:schemeClr val="accent5">
                    <a:lumMod val="50000"/>
                  </a:schemeClr>
                </a:solidFill>
                <a:latin typeface="Trebuchet MS" pitchFamily="34" charset="0"/>
                <a:ea typeface="Futura" charset="0"/>
                <a:cs typeface="Futura" charset="0"/>
                <a:sym typeface="Futura" charset="0"/>
              </a:rPr>
              <a:t>  This lack of knowledge has been identified and research is being conducted to solve the problem.</a:t>
            </a:r>
          </a:p>
          <a:p>
            <a:pPr>
              <a:buFont typeface="Wingdings" pitchFamily="2" charset="2"/>
              <a:buChar char="§"/>
            </a:pPr>
            <a:endParaRPr lang="en-US" sz="2800" dirty="0" smtClean="0">
              <a:solidFill>
                <a:schemeClr val="accent5">
                  <a:lumMod val="50000"/>
                </a:schemeClr>
              </a:solidFill>
              <a:latin typeface="Trebuchet MS" pitchFamily="34" charset="0"/>
              <a:ea typeface="ヒラギノ角ゴ ProN W3" charset="0"/>
              <a:cs typeface="ヒラギノ角ゴ ProN W3" charset="0"/>
              <a:sym typeface="Futura" charset="0"/>
            </a:endParaRPr>
          </a:p>
          <a:p>
            <a:pPr>
              <a:buFont typeface="Wingdings" pitchFamily="2" charset="2"/>
              <a:buChar char="q"/>
            </a:pPr>
            <a:r>
              <a:rPr lang="en-US" sz="2800" dirty="0" smtClean="0">
                <a:solidFill>
                  <a:schemeClr val="accent5">
                    <a:lumMod val="50000"/>
                  </a:schemeClr>
                </a:solidFill>
                <a:latin typeface="Trebuchet MS" pitchFamily="34" charset="0"/>
                <a:ea typeface="Futura" charset="0"/>
                <a:cs typeface="Futura" charset="0"/>
                <a:sym typeface="Futura" charset="0"/>
              </a:rPr>
              <a:t>  Core competencies for genetics and genomics are being identified and how these translate into nursing practice is an ongoing process (Kirk, Calzone, Arimori, &amp; Tonkin, 2011).</a:t>
            </a:r>
          </a:p>
          <a:p>
            <a:pPr>
              <a:buFont typeface="Wingdings" pitchFamily="2" charset="2"/>
              <a:buChar char="§"/>
            </a:pPr>
            <a:endParaRPr lang="en-US" sz="2800" dirty="0" smtClean="0">
              <a:solidFill>
                <a:schemeClr val="accent5">
                  <a:lumMod val="50000"/>
                </a:schemeClr>
              </a:solidFill>
              <a:latin typeface="Trebuchet MS" pitchFamily="34" charset="0"/>
              <a:ea typeface="ヒラギノ角ゴ ProN W3" charset="0"/>
              <a:cs typeface="ヒラギノ角ゴ ProN W3" charset="0"/>
              <a:sym typeface="Futura" charset="0"/>
            </a:endParaRPr>
          </a:p>
          <a:p>
            <a:pPr>
              <a:buFont typeface="Wingdings" pitchFamily="2" charset="2"/>
              <a:buChar char="q"/>
            </a:pPr>
            <a:r>
              <a:rPr lang="en-US" sz="2800" dirty="0" smtClean="0">
                <a:solidFill>
                  <a:schemeClr val="accent5">
                    <a:lumMod val="50000"/>
                  </a:schemeClr>
                </a:solidFill>
                <a:latin typeface="Trebuchet MS" pitchFamily="34" charset="0"/>
                <a:ea typeface="Futura" charset="0"/>
                <a:cs typeface="Futura" charset="0"/>
                <a:sym typeface="Futura" charset="0"/>
              </a:rPr>
              <a:t>  Continued research is recommended for the efficacy of programs as they are developed and made available to the nursing population.</a:t>
            </a:r>
            <a:endParaRPr lang="en-US" sz="2800" dirty="0" smtClean="0">
              <a:solidFill>
                <a:schemeClr val="accent5">
                  <a:lumMod val="50000"/>
                </a:schemeClr>
              </a:solidFill>
              <a:latin typeface="Trebuchet MS" pitchFamily="34" charset="0"/>
              <a:ea typeface="ヒラギノ角ゴ ProN W3" charset="0"/>
              <a:cs typeface="ヒラギノ角ゴ ProN W3" charset="0"/>
              <a:sym typeface="Futura" charset="0"/>
            </a:endParaRPr>
          </a:p>
        </p:txBody>
      </p:sp>
      <p:sp>
        <p:nvSpPr>
          <p:cNvPr id="33" name="TextBox 32"/>
          <p:cNvSpPr txBox="1"/>
          <p:nvPr/>
        </p:nvSpPr>
        <p:spPr>
          <a:xfrm>
            <a:off x="26955327" y="36371540"/>
            <a:ext cx="12444693"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800" b="1" u="sng" dirty="0" smtClean="0">
                <a:solidFill>
                  <a:schemeClr val="accent5">
                    <a:lumMod val="50000"/>
                  </a:schemeClr>
                </a:solidFill>
              </a:rPr>
              <a:t>References</a:t>
            </a:r>
            <a:endParaRPr lang="en-US" sz="2800" b="1" u="sng" dirty="0">
              <a:solidFill>
                <a:schemeClr val="accent5">
                  <a:lumMod val="50000"/>
                </a:schemeClr>
              </a:solidFill>
            </a:endParaRPr>
          </a:p>
        </p:txBody>
      </p:sp>
      <p:sp>
        <p:nvSpPr>
          <p:cNvPr id="34" name="TextBox 33"/>
          <p:cNvSpPr txBox="1"/>
          <p:nvPr/>
        </p:nvSpPr>
        <p:spPr>
          <a:xfrm>
            <a:off x="26955327" y="36633150"/>
            <a:ext cx="12440078" cy="3108543"/>
          </a:xfrm>
          <a:prstGeom prst="rect">
            <a:avLst/>
          </a:prstGeom>
          <a:noFill/>
        </p:spPr>
        <p:txBody>
          <a:bodyPr wrap="square" rtlCol="0">
            <a:spAutoFit/>
          </a:bodyPr>
          <a:lstStyle/>
          <a:p>
            <a:endParaRPr lang="en-US" sz="2000" dirty="0" smtClean="0"/>
          </a:p>
          <a:p>
            <a:r>
              <a:rPr lang="en-US" sz="1600" dirty="0" smtClean="0"/>
              <a:t>Howlet, B., Rogo, E., Shelton, T. (2014). </a:t>
            </a:r>
            <a:r>
              <a:rPr lang="en-US" sz="1600" i="1" dirty="0" smtClean="0"/>
              <a:t>Evidence-based practice for health professionals: An interprofessional approach. </a:t>
            </a:r>
            <a:r>
              <a:rPr lang="en-US" sz="1600" dirty="0" smtClean="0"/>
              <a:t>Burlington, Massachusetts:   </a:t>
            </a:r>
          </a:p>
          <a:p>
            <a:r>
              <a:rPr lang="en-US" sz="1600" dirty="0" smtClean="0"/>
              <a:t>     Jones &amp; Bartlett.</a:t>
            </a:r>
          </a:p>
          <a:p>
            <a:pPr>
              <a:buNone/>
            </a:pPr>
            <a:r>
              <a:rPr lang="en-US" sz="1600" dirty="0" smtClean="0"/>
              <a:t>Kirk, M., Calzone, K., Arimori, N., Tonkin, E. (2011). Genetics-genomics competencies and nursing regulations. </a:t>
            </a:r>
            <a:r>
              <a:rPr lang="en-US" sz="1600" i="1" dirty="0" smtClean="0"/>
              <a:t>Journal  of Nursing Scholarship, 43</a:t>
            </a:r>
            <a:r>
              <a:rPr lang="en-US" sz="1600" dirty="0" smtClean="0"/>
              <a:t>(2), </a:t>
            </a:r>
          </a:p>
          <a:p>
            <a:pPr>
              <a:buNone/>
            </a:pPr>
            <a:r>
              <a:rPr lang="en-US" sz="1600" dirty="0" smtClean="0"/>
              <a:t>     107-116. doi: 10.1111/j.1547-5069.2011.01388.x</a:t>
            </a:r>
          </a:p>
          <a:p>
            <a:pPr>
              <a:buNone/>
            </a:pPr>
            <a:r>
              <a:rPr lang="en-US" sz="1600" dirty="0" smtClean="0"/>
              <a:t>Lea, D. H., Calzone, K. A. (2010).  Integrating genetics and genomics into oncology nursing. </a:t>
            </a:r>
            <a:r>
              <a:rPr lang="en-US" sz="1600" i="1" dirty="0" smtClean="0"/>
              <a:t>Oncology, 24</a:t>
            </a:r>
            <a:r>
              <a:rPr lang="en-US" sz="1600" dirty="0" smtClean="0"/>
              <a:t>(2),</a:t>
            </a:r>
            <a:r>
              <a:rPr lang="en-US" sz="1600" i="1" dirty="0" smtClean="0"/>
              <a:t> </a:t>
            </a:r>
            <a:r>
              <a:rPr lang="en-US" sz="1600" dirty="0" smtClean="0"/>
              <a:t>13-21. Retrieved from </a:t>
            </a:r>
          </a:p>
          <a:p>
            <a:pPr>
              <a:buNone/>
            </a:pPr>
            <a:r>
              <a:rPr lang="en-US" sz="1600" dirty="0" smtClean="0"/>
              <a:t>     http://www.cancernetwork.com/nurses/content/article/10165/1523346?pageNumber=1-21</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p:txBody>
      </p:sp>
      <p:pic>
        <p:nvPicPr>
          <p:cNvPr id="35" name="Picture 34" descr="dna1.jpg"/>
          <p:cNvPicPr>
            <a:picLocks noChangeAspect="1"/>
          </p:cNvPicPr>
          <p:nvPr/>
        </p:nvPicPr>
        <p:blipFill>
          <a:blip r:embed="rId6" cstate="print"/>
          <a:stretch>
            <a:fillRect/>
          </a:stretch>
        </p:blipFill>
        <p:spPr>
          <a:xfrm>
            <a:off x="36033075" y="14325600"/>
            <a:ext cx="2692400" cy="2019300"/>
          </a:xfrm>
          <a:prstGeom prst="rect">
            <a:avLst/>
          </a:prstGeom>
        </p:spPr>
      </p:pic>
    </p:spTree>
    <p:extLst>
      <p:ext uri="{BB962C8B-B14F-4D97-AF65-F5344CB8AC3E}">
        <p14:creationId xmlns="" xmlns:p14="http://schemas.microsoft.com/office/powerpoint/2010/main" val="386539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48x48-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PosterPresentations.com-48x48-Template</Template>
  <TotalTime>280</TotalTime>
  <Words>852</Words>
  <Application>Microsoft Office PowerPoint</Application>
  <PresentationFormat>Custom</PresentationFormat>
  <Paragraphs>129</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PosterPresentations.com-48x48-Template</vt:lpstr>
      <vt:lpstr>1_Classic 3 Columns</vt:lpstr>
      <vt:lpstr>Classic - Wide Center</vt:lpstr>
      <vt:lpstr>Image</vt:lpstr>
      <vt:lpstr>Slide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Thomas</cp:lastModifiedBy>
  <cp:revision>46</cp:revision>
  <dcterms:created xsi:type="dcterms:W3CDTF">2012-02-09T20:53:12Z</dcterms:created>
  <dcterms:modified xsi:type="dcterms:W3CDTF">2013-10-19T20:03:39Z</dcterms:modified>
</cp:coreProperties>
</file>